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ЗАПОВЕД НА </a:t>
            </a:r>
            <a:r>
              <a:rPr lang="bg-BG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МИНИСТЪРА НА ЗДРАВЕОПАЗВАНЕТО</a:t>
            </a:r>
            <a:endParaRPr lang="bg-BG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2871" cy="1359243"/>
          </a:xfrm>
        </p:spPr>
        <p:txBody>
          <a:bodyPr>
            <a:normAutofit/>
          </a:bodyPr>
          <a:lstStyle/>
          <a:p>
            <a:pPr algn="ctr"/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ПРОТИВОЕПИДЕМИЧНИ МЕРКИ НА ТЕРИТОРИЯТА НА ОБЛАСТИТЕ С РЕГИСТРИРАН ПОТВЪРДЕН СЛУЧАЙ НА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COVID-19:</a:t>
            </a:r>
            <a:r>
              <a:rPr lang="bg-BG" sz="2000" dirty="0" smtClean="0">
                <a:solidFill>
                  <a:srgbClr val="FF0000"/>
                </a:solidFill>
              </a:rPr>
              <a:t/>
            </a:r>
            <a:br>
              <a:rPr lang="bg-BG" sz="2000" dirty="0" smtClean="0">
                <a:solidFill>
                  <a:srgbClr val="FF0000"/>
                </a:solidFill>
              </a:rPr>
            </a:br>
            <a:endParaRPr lang="bg-BG" sz="2000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774767"/>
            <a:ext cx="9872871" cy="4038600"/>
          </a:xfrm>
        </p:spPr>
        <p:txBody>
          <a:bodyPr>
            <a:normAutofit fontScale="92500"/>
          </a:bodyPr>
          <a:lstStyle/>
          <a:p>
            <a:pPr lvl="0"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Лечебните заведения за болнична помощ, в които са хоспитализирани и изолирани пациенти 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ограничават достъпа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външни лица,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преустановяват работата на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детските и женски консултации 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свижданията. </a:t>
            </a:r>
          </a:p>
          <a:p>
            <a:pPr lvl="0"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прегледи, приемът и провеждането на планови операции се провежда съгласно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плановете за превенция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 на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вътреболничните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инфекции.</a:t>
            </a:r>
          </a:p>
          <a:p>
            <a:pPr lvl="0"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отделенията на лечебните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заведения,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които са хоспитализирани и изолирани пациенти 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COVED-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се въвежда </a:t>
            </a:r>
            <a:r>
              <a:rPr lang="bg-B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дневна </a:t>
            </a:r>
            <a:r>
              <a:rPr lang="bg-B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спира приема </a:t>
            </a:r>
            <a:r>
              <a:rPr lang="bg-B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изписването на пациенти от отделенията и </a:t>
            </a:r>
            <a:r>
              <a:rPr lang="bg-B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провежда засилен </a:t>
            </a:r>
            <a:r>
              <a:rPr lang="bg-B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дезинфекционен режим на работа.</a:t>
            </a:r>
          </a:p>
          <a:p>
            <a:pPr lvl="0"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Хоспитализацията,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изолацията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лечебно-диагностичната дейност при лицата 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извършва при стриктно спазване на предпазните мерки за недопускане възникването на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вътреболнични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и прекъсване пътя на разпространение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инфекциите.</a:t>
            </a:r>
            <a:r>
              <a:rPr lang="bg-B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601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ПРОТИВОЕПИДЕМИЧНИ МЕРКИ НА ТЕРИТОРИЯТА НА ОБЛАСТИТЕ С РЕГИСТРИРАН ПОТВЪРДЕН СЛУЧАЙ НА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COVID-19:</a:t>
            </a:r>
            <a:r>
              <a:rPr lang="bg-BG" sz="2000" dirty="0">
                <a:solidFill>
                  <a:srgbClr val="000000"/>
                </a:solidFill>
              </a:rPr>
              <a:t/>
            </a:r>
            <a:br>
              <a:rPr lang="bg-BG" sz="2000" dirty="0">
                <a:solidFill>
                  <a:srgbClr val="000000"/>
                </a:solidFill>
              </a:rPr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525385"/>
            <a:ext cx="9872871" cy="48006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Директорите на регионалните здравни инспекции могат да разпоредят</a:t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преустановяването на учебните занятия в училищата и посещенията в детските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градини и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ясли на територията на съответната област в зависимост от интензитета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разпространение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заболяването и съгласно решенията на съответния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областен кризисен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щаб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1200"/>
              </a:spcBef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учебните заведения, в детските градини и ясли, както и в другите обучителни институции и организации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се допускат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деца, ученици и персонал с прояви на остри заразни заболявания.</a:t>
            </a:r>
          </a:p>
          <a:p>
            <a:pPr lvl="0" algn="just">
              <a:spcBef>
                <a:spcPts val="1200"/>
              </a:spcBef>
            </a:pP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се допускат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посещения на външни лица в социални заведения (домове за възрастни хора, домове за деца и други).</a:t>
            </a:r>
          </a:p>
          <a:p>
            <a:pPr lvl="0" algn="just">
              <a:spcBef>
                <a:spcPts val="1200"/>
              </a:spcBef>
            </a:pP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Преустановява се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провеждането на всякакъв вид масови мероприятия, в които участват деца, включително бели и зелени училища и екскурзии.</a:t>
            </a:r>
          </a:p>
          <a:p>
            <a:pPr lvl="0" algn="just">
              <a:spcBef>
                <a:spcPts val="1200"/>
              </a:spcBef>
              <a:buClr>
                <a:srgbClr val="000000"/>
              </a:buClr>
            </a:pPr>
            <a:r>
              <a:rPr lang="bg-BG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Забранява се провеждането на спортни мероприятия, в които участват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</a:t>
            </a:r>
            <a:r>
              <a:rPr lang="bg-BG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929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9625" y="252152"/>
            <a:ext cx="9875520" cy="1356360"/>
          </a:xfrm>
        </p:spPr>
        <p:txBody>
          <a:bodyPr/>
          <a:lstStyle/>
          <a:p>
            <a:pPr algn="ctr"/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ПРОТИВОЕПИДЕМИЧНИ МЕРКИ НА ТЕРИТОРИЯТА НА ОБЛАСТИТЕ С РЕГИСТРИРАН ПОТВЪРДЕН СЛУЧАЙ НА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COVID-19: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76499" y="1271848"/>
            <a:ext cx="9872871" cy="5187142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10000"/>
              </a:lnSpc>
              <a:spcBef>
                <a:spcPts val="1200"/>
              </a:spcBef>
            </a:pP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Провеждането на културно-развлекателни, образователни и научни мероприятия на закрито да се ограничи до присъствието на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 души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като се осигури минимално разстояние от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метър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присъстващите. </a:t>
            </a:r>
            <a:endParaRPr lang="bg-BG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1200"/>
              </a:spcBef>
            </a:pPr>
            <a:r>
              <a:rPr lang="bg-BG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кина, театри и други публични места присъстващите да бъдат поставени през </a:t>
            </a:r>
            <a:r>
              <a:rPr lang="bg-BG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седящо място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1200"/>
              </a:spcBef>
            </a:pPr>
            <a:r>
              <a:rPr lang="bg-BG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извършва дезинфекция на помещенията след всяка прожекция или представление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0000"/>
              </a:lnSpc>
              <a:spcBef>
                <a:spcPts val="1200"/>
              </a:spcBef>
            </a:pP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Провеждането на спортни мероприятия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закрито се преустановява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невъзможност за отлагане или </a:t>
            </a:r>
            <a:r>
              <a:rPr lang="bg-BG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препланиране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изключение, спортните мероприятия на закрито се провеждат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публика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1200"/>
              </a:spcBef>
            </a:pPr>
            <a:r>
              <a:rPr lang="bg-BG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спортни мероприятия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открито 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провеждат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публика</a:t>
            </a:r>
            <a:r>
              <a:rPr lang="bg-BG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1200"/>
              </a:spcBef>
              <a:buClr>
                <a:srgbClr val="000000"/>
              </a:buClr>
            </a:pPr>
            <a:r>
              <a:rPr lang="bg-BG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Работодателите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организират</a:t>
            </a:r>
            <a:r>
              <a:rPr lang="bg-BG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провеждането на засилени противоепидемични мерки в работните помещения - филтър, дезинфекция и проветряване, инструктаж за спазване на лична хигиена на персонала и </a:t>
            </a:r>
            <a:r>
              <a:rPr lang="bg-BG"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 </a:t>
            </a:r>
            <a:r>
              <a:rPr lang="bg-BG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служители или външни лица с прояви на остри заразни заболявания.</a:t>
            </a:r>
          </a:p>
          <a:p>
            <a:pPr lvl="0" algn="just"/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296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ПРОТИВОЕПИДЕМИЧНИ МЕРКИ НА ТЕРИТОРИЯТА НА ОБЛАСТИТЕ БЕЗ РЕГИСТРИРАН ПОТВЪРДЕН СЛУЧАЙ НА</a:t>
            </a:r>
            <a:r>
              <a:rPr 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</a:t>
            </a:r>
            <a:r>
              <a:rPr lang="bg-BG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организираните колективи (училища, детските градини, ясли, социални услуги, администрации, ведомства и други организации) се провеждат </a:t>
            </a: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филтър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дезинфекция и проветряване, инструктаж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спазване на лична хигиена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се допускат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с прояви на остри заразни заболявания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Провеждането на културно-развлекателни, образователни и научни</a:t>
            </a:r>
            <a:b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закрито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ограничи до присъствието на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 души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като се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 минимално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разстояние от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метър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присъстващите. 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кина, театри 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публични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присъстващите да бъдат поставени през </a:t>
            </a: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седящо </a:t>
            </a: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място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1200"/>
              </a:spcBef>
            </a:pP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извършва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дезинфекция на помещенията след всяка прожекция или представление.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470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ПРОТИВОЕПИДЕМИЧНИ МЕРКИ НА ТЕРИТОРИЯТА НА ОБЛАСТИТЕ БЕЗ РЕГИСТРИРАН ПОТВЪРДЕН СЛУЧАЙ НА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</a:t>
            </a:r>
            <a:r>
              <a:rPr lang="bg-BG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</a:t>
            </a:r>
            <a:endParaRPr lang="bg-BG" dirty="0">
              <a:solidFill>
                <a:srgbClr val="FFC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Провеждането на спортни мероприятия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закрито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открито да се ограничи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присъствието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250 души, като се осигури минимално разстояние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метър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присъстващите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присъстващите да бъдат поставени през </a:t>
            </a: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</a:t>
            </a: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седящо място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bg-BG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дезинфектират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местата за провеждане на спортни мероприятия на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закрито преди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след мероприятието. 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международни спортни мероприятия участници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страни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определени като рискови, да са преминали </a:t>
            </a:r>
            <a:r>
              <a:rPr lang="bg-BG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14-дневна изолация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 на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 България.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235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 algn="just">
              <a:buNone/>
            </a:pP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областите Габрово и Плевен </a:t>
            </a:r>
            <a:r>
              <a:rPr lang="bg-BG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15.03.2020 г.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преустановяват учебните занятия и извънкласните занимания в училищата, университетите и в другите обучителни институции и организации, както и посещенията на детските градини и ясли.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780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а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TM03457444[[fn=База]]</Template>
  <TotalTime>70</TotalTime>
  <Words>690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Times New Roman</vt:lpstr>
      <vt:lpstr>База</vt:lpstr>
      <vt:lpstr>ЗАПОВЕД НА МИНИСТЪРА НА ЗДРАВЕОПАЗВАНЕТО</vt:lpstr>
      <vt:lpstr>ПРОТИВОЕПИДЕМИЧНИ МЕРКИ НА ТЕРИТОРИЯТА НА ОБЛАСТИТЕ С РЕГИСТРИРАН ПОТВЪРДЕН СЛУЧАЙ НА COVID-19: </vt:lpstr>
      <vt:lpstr>ПРОТИВОЕПИДЕМИЧНИ МЕРКИ НА ТЕРИТОРИЯТА НА ОБЛАСТИТЕ С РЕГИСТРИРАН ПОТВЪРДЕН СЛУЧАЙ НА COVID-19: </vt:lpstr>
      <vt:lpstr>ПРОТИВОЕПИДЕМИЧНИ МЕРКИ НА ТЕРИТОРИЯТА НА ОБЛАСТИТЕ С РЕГИСТРИРАН ПОТВЪРДЕН СЛУЧАЙ НА COVID-19:</vt:lpstr>
      <vt:lpstr>ПРОТИВОЕПИДЕМИЧНИ МЕРКИ НА ТЕРИТОРИЯТА НА ОБЛАСТИТЕ БЕЗ РЕГИСТРИРАН ПОТВЪРДЕН СЛУЧАЙ НА COVID-19: </vt:lpstr>
      <vt:lpstr>ПРОТИВОЕПИДЕМИЧНИ МЕРКИ НА ТЕРИТОРИЯТА НА ОБЛАСТИТЕ БЕЗ РЕГИСТРИРАН ПОТВЪРДЕН СЛУЧАЙ НА COVID-19: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ЗАПОВЕД НА МИНИСТЪР-ПРЕДСЕДАТЕЛЯ НА РЕПУБЛИКА НА БЪЛГАРИЯ</dc:title>
  <dc:creator>USER</dc:creator>
  <cp:lastModifiedBy>Alexandrina</cp:lastModifiedBy>
  <cp:revision>10</cp:revision>
  <dcterms:created xsi:type="dcterms:W3CDTF">2020-03-12T12:24:49Z</dcterms:created>
  <dcterms:modified xsi:type="dcterms:W3CDTF">2020-03-12T15:21:05Z</dcterms:modified>
</cp:coreProperties>
</file>