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84" r:id="rId3"/>
    <p:sldId id="267" r:id="rId4"/>
    <p:sldId id="277" r:id="rId5"/>
    <p:sldId id="278" r:id="rId6"/>
    <p:sldId id="291" r:id="rId7"/>
    <p:sldId id="292" r:id="rId8"/>
    <p:sldId id="283" r:id="rId9"/>
    <p:sldId id="265" r:id="rId10"/>
    <p:sldId id="276" r:id="rId11"/>
    <p:sldId id="266" r:id="rId12"/>
    <p:sldId id="293" r:id="rId13"/>
    <p:sldId id="256" r:id="rId14"/>
    <p:sldId id="257" r:id="rId15"/>
    <p:sldId id="261" r:id="rId16"/>
    <p:sldId id="274" r:id="rId17"/>
    <p:sldId id="263" r:id="rId18"/>
    <p:sldId id="272" r:id="rId19"/>
    <p:sldId id="259" r:id="rId20"/>
    <p:sldId id="258" r:id="rId21"/>
    <p:sldId id="260" r:id="rId22"/>
    <p:sldId id="262" r:id="rId23"/>
    <p:sldId id="270" r:id="rId24"/>
    <p:sldId id="271" r:id="rId25"/>
    <p:sldId id="264" r:id="rId26"/>
    <p:sldId id="290" r:id="rId27"/>
    <p:sldId id="286" r:id="rId28"/>
    <p:sldId id="287" r:id="rId29"/>
    <p:sldId id="285" r:id="rId30"/>
    <p:sldId id="281" r:id="rId31"/>
    <p:sldId id="288" r:id="rId32"/>
    <p:sldId id="294" r:id="rId33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0105"/>
    <a:srgbClr val="FFCC99"/>
    <a:srgbClr val="FF9966"/>
    <a:srgbClr val="FF8409"/>
    <a:srgbClr val="DA6D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>
        <p:scale>
          <a:sx n="115" d="100"/>
          <a:sy n="115" d="100"/>
        </p:scale>
        <p:origin x="14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6CD1A-BF7E-4D44-A7B4-1F8ADE46CC7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2790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BCB-213A-4C7F-A024-A9E35146972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785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87098-2D77-4C5A-9736-3B8D738AA53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1925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680529-9026-44FF-AEC5-5190B7B47CC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9635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bg-BG" altLang="bg-BG" noProof="0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bg-BG" altLang="bg-BG" noProof="0" smtClean="0"/>
              <a:t>Click to edit Master subtitle style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1FCF2E-62D5-4BB5-9B18-01B76335D57E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D5C52-9DF2-4D40-91B5-3ADE193234E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345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750D-C4F1-4F77-9C5E-C226F9B5186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638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B76D6-72EE-4F3B-B32F-E1464DE9527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5361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5127E-CC8C-4B29-8F0B-BCFF13F4F33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3930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41C7-DB13-4F7D-849D-24418B87972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90360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7F40F-C762-4AD9-95AC-EF397E565D5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846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A18-73EC-45D5-9E27-28A7F335CEC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00450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757A9-50E8-417C-AACF-DCA4F0700BD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21456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AD18E-2508-4E27-8689-454D56BEEFE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6813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27931-D02B-407C-9627-CBD360B2973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3249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383F-8F48-49A0-A8B0-604E6D7D01E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7871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1328-7E6C-4423-9DA6-43AAAC45C1B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3640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3B2F9-8BE9-4D4E-940A-C91BB48754B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5210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3AACA-D643-45D1-8B48-69E7492CF88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5262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0006-E112-4EAB-BABC-B631E4EBCCF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4666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BC85-9376-4711-8023-3080DFAB20E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656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F6195-1541-4FE0-9239-9E6C30DD3EC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584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07125-33D8-49E1-8FF1-D8A81DA568F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5788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5D75B8D-E979-4565-ADAA-82C3D31E44C2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38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338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bg-BG" altLang="bg-BG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bg-BG" altLang="bg-BG"/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E960A651-0AB5-45FA-9993-07F7BEC0ACBC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 descr="smoking-cigar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71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1116013" y="692150"/>
            <a:ext cx="5040312" cy="2449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71"/>
              </a:avLst>
            </a:prstTxWarp>
          </a:bodyPr>
          <a:lstStyle/>
          <a:p>
            <a:pPr algn="ctr"/>
            <a:r>
              <a:rPr lang="bg-BG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Неудобната</a:t>
            </a:r>
          </a:p>
          <a:p>
            <a:pPr algn="ctr"/>
            <a:r>
              <a:rPr lang="bg-BG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истина за</a:t>
            </a:r>
          </a:p>
          <a:p>
            <a:pPr algn="ctr"/>
            <a:r>
              <a:rPr lang="bg-BG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тютюнопушенето</a:t>
            </a:r>
          </a:p>
        </p:txBody>
      </p:sp>
    </p:spTree>
  </p:cSld>
  <p:clrMapOvr>
    <a:masterClrMapping/>
  </p:clrMapOvr>
  <p:transition spd="med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igarett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-468313" y="476250"/>
            <a:ext cx="54721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4000" b="1" i="1">
                <a:solidFill>
                  <a:schemeClr val="bg1"/>
                </a:solidFill>
                <a:latin typeface="Arial" panose="020B0604020202020204" pitchFamily="34" charset="0"/>
              </a:rPr>
              <a:t>На света има </a:t>
            </a:r>
          </a:p>
          <a:p>
            <a:pPr algn="ctr">
              <a:spcBef>
                <a:spcPct val="50000"/>
              </a:spcBef>
            </a:pPr>
            <a:r>
              <a:rPr lang="bg-BG" altLang="bg-BG" sz="4000" b="1" i="1">
                <a:solidFill>
                  <a:schemeClr val="bg1"/>
                </a:solidFill>
                <a:latin typeface="Arial" panose="020B0604020202020204" pitchFamily="34" charset="0"/>
              </a:rPr>
              <a:t>1,1 млрд. </a:t>
            </a:r>
          </a:p>
          <a:p>
            <a:pPr algn="ctr">
              <a:spcBef>
                <a:spcPct val="50000"/>
              </a:spcBef>
            </a:pPr>
            <a:r>
              <a:rPr lang="bg-BG" altLang="bg-BG" sz="4000" b="1" i="1">
                <a:solidFill>
                  <a:schemeClr val="bg1"/>
                </a:solidFill>
                <a:latin typeface="Arial" panose="020B0604020202020204" pitchFamily="34" charset="0"/>
              </a:rPr>
              <a:t>пушачи.</a:t>
            </a:r>
          </a:p>
        </p:txBody>
      </p:sp>
    </p:spTree>
  </p:cSld>
  <p:clrMapOvr>
    <a:masterClrMapping/>
  </p:clrMapOvr>
  <p:transition spd="slow" advTm="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slide-5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75612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4800" b="1" i="1">
                <a:solidFill>
                  <a:schemeClr val="bg1"/>
                </a:solidFill>
                <a:latin typeface="Arial" panose="020B0604020202020204" pitchFamily="34" charset="0"/>
              </a:rPr>
              <a:t>И ако техният брой продължи да расте,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>
              <a:latin typeface="Arial" panose="020B0604020202020204" pitchFamily="34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435600" y="2420938"/>
            <a:ext cx="3527425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4800" b="1" i="1">
                <a:solidFill>
                  <a:schemeClr val="bg1"/>
                </a:solidFill>
                <a:latin typeface="Arial" panose="020B0604020202020204" pitchFamily="34" charset="0"/>
              </a:rPr>
              <a:t>до 2030 г. ще има 1,6 млрд. пушачи.</a:t>
            </a:r>
          </a:p>
          <a:p>
            <a:pPr>
              <a:spcBef>
                <a:spcPct val="50000"/>
              </a:spcBef>
            </a:pPr>
            <a:endParaRPr lang="bg-BG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ide-50-102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727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>
              <a:latin typeface="Arial" panose="020B0604020202020204" pitchFamily="34" charset="0"/>
            </a:endParaRPr>
          </a:p>
        </p:txBody>
      </p:sp>
      <p:pic>
        <p:nvPicPr>
          <p:cNvPr id="2056" name="Picture 8" descr="и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675688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slide-51-1024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жг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0713"/>
            <a:ext cx="5210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lide-46-102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ож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700213"/>
            <a:ext cx="648017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эж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8027987" cy="64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8180243-addiction-issue--smoking-cigarette-black-isolated"/>
          <p:cNvPicPr>
            <a:picLocks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636838"/>
            <a:ext cx="1042988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6" descr="ffffff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620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8180243-addiction-issue--smoking-cigarette-black-isola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3176">
            <a:off x="4403725" y="4029075"/>
            <a:ext cx="1368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8180243-addiction-issue--smoking-cigarette-black-isola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1368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lide-77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08038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bg-BG" altLang="bg-BG">
              <a:solidFill>
                <a:srgbClr val="070105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9113" y="423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bg-BG" altLang="bg-BG"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60350"/>
            <a:ext cx="417512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3200" b="1" i="1">
                <a:latin typeface="Arial" panose="020B0604020202020204" pitchFamily="34" charset="0"/>
              </a:rPr>
              <a:t>Тютюневият дим причинява дискомфорт и развитие на болестни състояния незабавно или в по-дълъг период от време. </a:t>
            </a:r>
          </a:p>
        </p:txBody>
      </p:sp>
    </p:spTree>
  </p:cSld>
  <p:clrMapOvr>
    <a:masterClrMapping/>
  </p:clrMapOvr>
  <p:transition spd="slow" advTm="1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Smoking-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762125"/>
            <a:ext cx="10980738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о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6004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-70-102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5888"/>
            <a:ext cx="54102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lide-39-1024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фэфаооооо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5963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69c781_340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87450" y="476250"/>
            <a:ext cx="73437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4800" b="1">
                <a:solidFill>
                  <a:schemeClr val="bg1"/>
                </a:solidFill>
                <a:latin typeface="Arial Rounded MT Bold" panose="020F0704030504030204" pitchFamily="34" charset="0"/>
              </a:rPr>
              <a:t>Тютюнопушенето засяга:</a:t>
            </a:r>
          </a:p>
        </p:txBody>
      </p:sp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lide-2-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жо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lide-53-102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2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igarettes sm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848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2800" b="1" i="1">
                <a:solidFill>
                  <a:schemeClr val="bg1"/>
                </a:solidFill>
                <a:latin typeface="Garamond" panose="02020404030301010803" pitchFamily="18" charset="0"/>
              </a:rPr>
              <a:t>Цигарата съдържа около 40-50 мг никотин, който ако се инжектира директно в кръвообращението, може да причини смъртта на човек. Когато се пуши се освобождава само 1/24 част от тази отрова, но тя се натрупва ежедневно в организма.</a:t>
            </a:r>
          </a:p>
        </p:txBody>
      </p:sp>
    </p:spTree>
  </p:cSld>
  <p:clrMapOvr>
    <a:masterClrMapping/>
  </p:clrMapOvr>
  <p:transition spd="slow" advTm="14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moke-skull-silhouette-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63938" y="692150"/>
            <a:ext cx="5111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4800" b="1">
                <a:solidFill>
                  <a:schemeClr val="bg1"/>
                </a:solidFill>
                <a:latin typeface="Arial" panose="020B0604020202020204" pitchFamily="34" charset="0"/>
              </a:rPr>
              <a:t>40% от децата по света са пасивни пушачи.</a:t>
            </a:r>
          </a:p>
        </p:txBody>
      </p:sp>
    </p:spTree>
  </p:cSld>
  <p:clrMapOvr>
    <a:masterClrMapping/>
  </p:clrMapOvr>
  <p:transition spd="slow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moking cig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14538" y="260350"/>
            <a:ext cx="71294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3600" b="1">
                <a:solidFill>
                  <a:schemeClr val="bg1"/>
                </a:solidFill>
                <a:latin typeface="Arial" panose="020B0604020202020204" pitchFamily="34" charset="0"/>
              </a:rPr>
              <a:t>165 хил. деца умират годишно,</a:t>
            </a:r>
            <a:r>
              <a:rPr lang="bg-BG" altLang="bg-BG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5288" y="3500438"/>
            <a:ext cx="4248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3600" b="1">
                <a:solidFill>
                  <a:schemeClr val="bg1"/>
                </a:solidFill>
                <a:latin typeface="Arial" panose="020B0604020202020204" pitchFamily="34" charset="0"/>
              </a:rPr>
              <a:t>защото са изложени на дима, идващ от цигарите на родителите им.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Cigarette_in_white_asht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275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292725" y="476250"/>
            <a:ext cx="3455988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3600" b="1">
                <a:latin typeface="Arial" panose="020B0604020202020204" pitchFamily="34" charset="0"/>
              </a:rPr>
              <a:t>Млад човек, който изпушва на ден по една кутия цигари диша така, както човек, който е 20 год. по-възрастен от него.</a:t>
            </a:r>
          </a:p>
        </p:txBody>
      </p:sp>
    </p:spTree>
  </p:cSld>
  <p:clrMapOvr>
    <a:masterClrMapping/>
  </p:clrMapOvr>
  <p:transition spd="slow" advTm="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618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-242888"/>
            <a:ext cx="5619750" cy="77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3563938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altLang="bg-BG" sz="2800"/>
              <a:t>	</a:t>
            </a:r>
          </a:p>
          <a:p>
            <a:pPr algn="ctr">
              <a:buFontTx/>
              <a:buNone/>
            </a:pPr>
            <a:endParaRPr lang="bg-BG" altLang="bg-BG" sz="2800"/>
          </a:p>
          <a:p>
            <a:pPr algn="ctr">
              <a:buFontTx/>
              <a:buNone/>
            </a:pPr>
            <a:r>
              <a:rPr lang="bg-BG" altLang="bg-BG" sz="2800"/>
              <a:t>	</a:t>
            </a:r>
            <a:r>
              <a:rPr lang="bg-BG" altLang="bg-BG" sz="4400"/>
              <a:t>Рекламите показват това:</a:t>
            </a:r>
          </a:p>
        </p:txBody>
      </p:sp>
      <p:pic>
        <p:nvPicPr>
          <p:cNvPr id="56328" name="Picture 8" descr="fgg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29622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free-wallpaper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45813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924300" y="620713"/>
            <a:ext cx="52197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8000">
                <a:solidFill>
                  <a:srgbClr val="FFCC99"/>
                </a:solidFill>
                <a:latin typeface="Arial" panose="020B0604020202020204" pitchFamily="34" charset="0"/>
              </a:rPr>
              <a:t>Но не и това:</a:t>
            </a:r>
          </a:p>
        </p:txBody>
      </p:sp>
    </p:spTree>
  </p:cSld>
  <p:clrMapOvr>
    <a:masterClrMapping/>
  </p:clrMapOvr>
  <p:transition spd="slow" advTm="2000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713"/>
            <a:ext cx="9144000" cy="873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000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9144000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4327525"/>
            <a:ext cx="7416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Рекламите не казват, че истинското лице на тютюнопушенето е болка, смърт и ужас.</a:t>
            </a:r>
          </a:p>
        </p:txBody>
      </p:sp>
    </p:spTree>
  </p:cSld>
  <p:clrMapOvr>
    <a:masterClrMapping/>
  </p:clrMapOvr>
  <p:transition spd="slow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smoking cigaret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56075"/>
            <a:ext cx="2771775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altLang="bg-BG"/>
              <a:t>	</a:t>
            </a:r>
            <a:r>
              <a:rPr lang="bg-BG" altLang="bg-BG" b="1" i="1">
                <a:solidFill>
                  <a:schemeClr val="bg2"/>
                </a:solidFill>
              </a:rPr>
              <a:t>Дихателната система</a:t>
            </a:r>
          </a:p>
          <a:p>
            <a:pPr algn="ctr">
              <a:buFontTx/>
              <a:buNone/>
            </a:pPr>
            <a:r>
              <a:rPr lang="bg-BG" altLang="bg-BG"/>
              <a:t>	Възпаление на устната кухина, гърлото, трахеята, бронхите, белия дроб; рак на устата, гърлото, белите дробове.</a:t>
            </a:r>
          </a:p>
        </p:txBody>
      </p:sp>
      <p:pic>
        <p:nvPicPr>
          <p:cNvPr id="38922" name="Picture 10" descr="smoker lu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5986463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broken%20cigar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84213" y="476250"/>
            <a:ext cx="78486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4800" b="1">
                <a:solidFill>
                  <a:srgbClr val="5F5F5F"/>
                </a:solidFill>
                <a:latin typeface="Arial" panose="020B0604020202020204" pitchFamily="34" charset="0"/>
              </a:rPr>
              <a:t>Безопасна е единствено незапалената цигара.</a:t>
            </a:r>
            <a:r>
              <a:rPr lang="bg-BG" altLang="bg-BG" sz="5400" b="1">
                <a:solidFill>
                  <a:srgbClr val="5F5F5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File:Smu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44780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b6ab7a7ee8253863f9e6e32b800b50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568960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Благодаря Ви</a:t>
            </a:r>
          </a:p>
          <a:p>
            <a:pPr algn="ctr"/>
            <a:r>
              <a:rPr lang="bg-BG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 вниманието!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887788" y="6165850"/>
            <a:ext cx="525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000" b="1" i="1">
                <a:solidFill>
                  <a:srgbClr val="0000FF"/>
                </a:solidFill>
              </a:rPr>
              <a:t>Изготвил: Венелина В. Гандилева, </a:t>
            </a:r>
            <a:r>
              <a:rPr lang="en-US" altLang="bg-BG" sz="2000" b="1" i="1">
                <a:solidFill>
                  <a:srgbClr val="0000FF"/>
                </a:solidFill>
              </a:rPr>
              <a:t>XI </a:t>
            </a:r>
            <a:r>
              <a:rPr lang="bg-BG" altLang="bg-BG" sz="2000" b="1" i="1">
                <a:solidFill>
                  <a:srgbClr val="0000FF"/>
                </a:solidFill>
              </a:rPr>
              <a:t>клас</a:t>
            </a:r>
          </a:p>
        </p:txBody>
      </p:sp>
    </p:spTree>
  </p:cSld>
  <p:clrMapOvr>
    <a:masterClrMapping/>
  </p:clrMapOvr>
  <p:transition spd="slow" advTm="9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787900" y="260350"/>
            <a:ext cx="3910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bg-BG" altLang="bg-BG"/>
              <a:t> </a:t>
            </a:r>
            <a:r>
              <a:rPr lang="bg-BG" altLang="bg-BG" sz="3600" b="1" i="1">
                <a:solidFill>
                  <a:schemeClr val="bg1"/>
                </a:solidFill>
              </a:rPr>
              <a:t>Сърдечно-съдовата система</a:t>
            </a:r>
          </a:p>
          <a:p>
            <a:pPr algn="ctr">
              <a:buFontTx/>
              <a:buNone/>
            </a:pPr>
            <a:r>
              <a:rPr lang="bg-BG" altLang="bg-BG">
                <a:solidFill>
                  <a:schemeClr val="bg1"/>
                </a:solidFill>
              </a:rPr>
              <a:t>	Учестяване на пулса, повишено кръвно налягане, инфаркт на миокарда, хипертония, атеросклероза</a:t>
            </a:r>
          </a:p>
        </p:txBody>
      </p:sp>
      <p:pic>
        <p:nvPicPr>
          <p:cNvPr id="40971" name="Picture 11" descr="adsef_smoking_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3104813" cy="71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464050" y="692150"/>
            <a:ext cx="467995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bg-BG" altLang="bg-BG"/>
              <a:t>     </a:t>
            </a:r>
            <a:r>
              <a:rPr lang="bg-BG" altLang="bg-BG" b="1" i="1">
                <a:solidFill>
                  <a:schemeClr val="bg2"/>
                </a:solidFill>
              </a:rPr>
              <a:t>Сърдечно-съдовата система</a:t>
            </a:r>
          </a:p>
          <a:p>
            <a:pPr algn="ctr">
              <a:buFontTx/>
              <a:buNone/>
            </a:pPr>
            <a:r>
              <a:rPr lang="bg-BG" altLang="bg-BG">
                <a:solidFill>
                  <a:schemeClr val="bg1"/>
                </a:solidFill>
              </a:rPr>
              <a:t>	Учестяване на пулса, повишено кръвно налягане, инфаркт на миокарда, хипертония, атеросклероза</a:t>
            </a:r>
          </a:p>
        </p:txBody>
      </p:sp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10295696-closeup-of-business-man-suffering-from-headache-and-massaging-his-temples-on-black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47625"/>
            <a:ext cx="10298113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938588" y="333375"/>
            <a:ext cx="52054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g-BG" altLang="bg-BG" sz="2800" b="1" i="1">
                <a:solidFill>
                  <a:schemeClr val="bg2"/>
                </a:solidFill>
              </a:rPr>
              <a:t>Нервната система: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bg-BG" altLang="bg-BG" sz="2800" b="1" i="1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Tx/>
              <a:buChar char="o"/>
            </a:pPr>
            <a:r>
              <a:rPr lang="bg-BG" altLang="bg-BG" sz="2400">
                <a:solidFill>
                  <a:schemeClr val="bg1"/>
                </a:solidFill>
              </a:rPr>
              <a:t>  </a:t>
            </a:r>
            <a:r>
              <a:rPr lang="bg-BG" altLang="bg-BG" sz="2400" b="1">
                <a:solidFill>
                  <a:schemeClr val="bg1"/>
                </a:solidFill>
              </a:rPr>
              <a:t>Уврежда мозъчните клетки и периферните нервни влакна</a:t>
            </a:r>
          </a:p>
          <a:p>
            <a:pPr algn="ctr">
              <a:lnSpc>
                <a:spcPct val="90000"/>
              </a:lnSpc>
              <a:buFontTx/>
              <a:buChar char="o"/>
            </a:pPr>
            <a:r>
              <a:rPr lang="bg-BG" altLang="bg-BG" sz="2400" b="1">
                <a:solidFill>
                  <a:schemeClr val="bg1"/>
                </a:solidFill>
              </a:rPr>
              <a:t>Намалява се скоростта на запаметяване</a:t>
            </a:r>
          </a:p>
          <a:p>
            <a:pPr algn="ctr">
              <a:lnSpc>
                <a:spcPct val="90000"/>
              </a:lnSpc>
              <a:buFontTx/>
              <a:buChar char="o"/>
            </a:pPr>
            <a:r>
              <a:rPr lang="bg-BG" altLang="bg-BG" sz="2400" b="1">
                <a:solidFill>
                  <a:schemeClr val="bg1"/>
                </a:solidFill>
              </a:rPr>
              <a:t>Намалява обемът на паметта</a:t>
            </a:r>
          </a:p>
          <a:p>
            <a:pPr algn="ctr">
              <a:lnSpc>
                <a:spcPct val="90000"/>
              </a:lnSpc>
              <a:buFontTx/>
              <a:buChar char="o"/>
            </a:pPr>
            <a:r>
              <a:rPr lang="bg-BG" altLang="bg-BG" sz="2400" b="1">
                <a:solidFill>
                  <a:schemeClr val="bg1"/>
                </a:solidFill>
              </a:rPr>
              <a:t>Главоболие</a:t>
            </a:r>
          </a:p>
          <a:p>
            <a:pPr algn="ctr">
              <a:lnSpc>
                <a:spcPct val="90000"/>
              </a:lnSpc>
              <a:buFontTx/>
              <a:buChar char="o"/>
            </a:pPr>
            <a:r>
              <a:rPr lang="bg-BG" altLang="bg-BG" sz="2400" b="1">
                <a:solidFill>
                  <a:schemeClr val="bg1"/>
                </a:solidFill>
              </a:rPr>
              <a:t>Инсулти</a:t>
            </a:r>
          </a:p>
          <a:p>
            <a:pPr algn="ctr">
              <a:lnSpc>
                <a:spcPct val="90000"/>
              </a:lnSpc>
              <a:buFontTx/>
              <a:buChar char="o"/>
            </a:pPr>
            <a:r>
              <a:rPr lang="bg-BG" altLang="bg-BG" sz="2400" b="1">
                <a:solidFill>
                  <a:schemeClr val="bg1"/>
                </a:solidFill>
              </a:rPr>
              <a:t>Множествена склероза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altLang="bg-BG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--Documents and Settings-kgootee-My Documents-Dropbox-Hubspot-Images-Pregnancy Smo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0"/>
            <a:ext cx="10548938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851275" y="1341438"/>
            <a:ext cx="54721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3200" b="1" i="1">
                <a:solidFill>
                  <a:schemeClr val="bg2"/>
                </a:solidFill>
                <a:latin typeface="Arial" panose="020B0604020202020204" pitchFamily="34" charset="0"/>
              </a:rPr>
              <a:t>Половата система</a:t>
            </a:r>
          </a:p>
          <a:p>
            <a:pPr algn="ctr">
              <a:spcBef>
                <a:spcPct val="50000"/>
              </a:spcBef>
            </a:pPr>
            <a:r>
              <a:rPr lang="bg-BG" altLang="bg-BG" sz="2800">
                <a:solidFill>
                  <a:schemeClr val="bg1"/>
                </a:solidFill>
                <a:latin typeface="Arial" panose="020B0604020202020204" pitchFamily="34" charset="0"/>
              </a:rPr>
              <a:t> Полова слабост</a:t>
            </a:r>
          </a:p>
          <a:p>
            <a:pPr algn="ctr">
              <a:spcBef>
                <a:spcPct val="50000"/>
              </a:spcBef>
            </a:pPr>
            <a:r>
              <a:rPr lang="bg-BG" altLang="bg-BG" sz="2800">
                <a:solidFill>
                  <a:schemeClr val="bg1"/>
                </a:solidFill>
                <a:latin typeface="Arial" panose="020B0604020202020204" pitchFamily="34" charset="0"/>
              </a:rPr>
              <a:t> Нарушен менструален цикъл</a:t>
            </a:r>
          </a:p>
          <a:p>
            <a:pPr algn="ctr">
              <a:spcBef>
                <a:spcPct val="50000"/>
              </a:spcBef>
            </a:pPr>
            <a:r>
              <a:rPr lang="bg-BG" altLang="bg-BG" sz="2800">
                <a:solidFill>
                  <a:schemeClr val="bg1"/>
                </a:solidFill>
                <a:latin typeface="Arial" panose="020B0604020202020204" pitchFamily="34" charset="0"/>
              </a:rPr>
              <a:t> Спонтанни аборти</a:t>
            </a:r>
          </a:p>
          <a:p>
            <a:pPr algn="ctr">
              <a:spcBef>
                <a:spcPct val="50000"/>
              </a:spcBef>
            </a:pPr>
            <a:r>
              <a:rPr lang="bg-BG" altLang="bg-BG" sz="2800">
                <a:solidFill>
                  <a:schemeClr val="bg1"/>
                </a:solidFill>
                <a:latin typeface="Arial" panose="020B0604020202020204" pitchFamily="34" charset="0"/>
              </a:rPr>
              <a:t> Преждевременно раждане</a:t>
            </a:r>
          </a:p>
          <a:p>
            <a:pPr algn="ctr">
              <a:spcBef>
                <a:spcPct val="50000"/>
              </a:spcBef>
            </a:pPr>
            <a:r>
              <a:rPr lang="bg-BG" altLang="bg-BG" sz="2800">
                <a:solidFill>
                  <a:schemeClr val="bg1"/>
                </a:solidFill>
                <a:latin typeface="Arial" panose="020B0604020202020204" pitchFamily="34" charset="0"/>
              </a:rPr>
              <a:t> Рак на маточната шийка</a:t>
            </a:r>
          </a:p>
        </p:txBody>
      </p:sp>
    </p:spTree>
  </p:cSld>
  <p:clrMapOvr>
    <a:masterClrMapping/>
  </p:clrMapOvr>
  <p:transition spd="med" advTm="1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276225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altLang="bg-BG" sz="4000" b="1" i="1">
                <a:solidFill>
                  <a:schemeClr val="bg2"/>
                </a:solidFill>
              </a:rPr>
              <a:t>Очите</a:t>
            </a:r>
          </a:p>
          <a:p>
            <a:pPr algn="ctr">
              <a:buFontTx/>
              <a:buNone/>
            </a:pPr>
            <a:r>
              <a:rPr lang="bg-BG" altLang="bg-BG"/>
              <a:t>Туморни образувания</a:t>
            </a:r>
          </a:p>
          <a:p>
            <a:pPr algn="ctr">
              <a:buFontTx/>
              <a:buNone/>
            </a:pPr>
            <a:r>
              <a:rPr lang="bg-BG" altLang="bg-BG"/>
              <a:t>Раздразнени и насълзени очи</a:t>
            </a:r>
          </a:p>
          <a:p>
            <a:pPr algn="ctr">
              <a:buFontTx/>
              <a:buNone/>
            </a:pPr>
            <a:r>
              <a:rPr lang="bg-BG" altLang="bg-BG"/>
              <a:t>Възпаление на лигавицата на очите</a:t>
            </a:r>
          </a:p>
          <a:p>
            <a:pPr algn="ctr">
              <a:buFontTx/>
              <a:buNone/>
            </a:pPr>
            <a:r>
              <a:rPr lang="bg-BG" altLang="bg-BG"/>
              <a:t>Цветна слепота</a:t>
            </a:r>
          </a:p>
        </p:txBody>
      </p:sp>
      <p:pic>
        <p:nvPicPr>
          <p:cNvPr id="50189" name="Picture 13" descr="smoking cigaret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89575"/>
            <a:ext cx="14033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12896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0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moking-cigare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78486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5400" b="1" i="1">
                <a:solidFill>
                  <a:schemeClr val="bg1"/>
                </a:solidFill>
                <a:latin typeface="Arial" panose="020B0604020202020204" pitchFamily="34" charset="0"/>
              </a:rPr>
              <a:t>Ако се употребяват цигари по време на бременност...</a:t>
            </a:r>
          </a:p>
        </p:txBody>
      </p:sp>
    </p:spTree>
  </p:cSld>
  <p:clrMapOvr>
    <a:masterClrMapping/>
  </p:clrMapOvr>
  <p:transition spd="slow" advTm="1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6350"/>
            <a:ext cx="7812088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404813"/>
            <a:ext cx="4470400" cy="5545137"/>
          </a:xfrm>
        </p:spPr>
        <p:txBody>
          <a:bodyPr/>
          <a:lstStyle/>
          <a:p>
            <a:pPr algn="ctr"/>
            <a:r>
              <a:rPr lang="bg-BG" altLang="bg-BG" sz="2400"/>
              <a:t>Наблюдава се забавено умствено развитие на детето</a:t>
            </a:r>
          </a:p>
          <a:p>
            <a:pPr algn="ctr"/>
            <a:r>
              <a:rPr lang="bg-BG" altLang="bg-BG" sz="2400"/>
              <a:t>Децата се раждат с по-ниско тегло и недоразвити бели дробове </a:t>
            </a:r>
          </a:p>
          <a:p>
            <a:pPr algn="ctr"/>
            <a:r>
              <a:rPr lang="bg-BG" altLang="bg-BG" sz="2400"/>
              <a:t>Метаболизмът на бебето се уврежда</a:t>
            </a:r>
          </a:p>
          <a:p>
            <a:pPr algn="ctr"/>
            <a:r>
              <a:rPr lang="bg-BG" altLang="bg-BG" sz="2400"/>
              <a:t>Отравяне на кърмата, а оттам и на бебето</a:t>
            </a:r>
          </a:p>
          <a:p>
            <a:pPr algn="ctr"/>
            <a:r>
              <a:rPr lang="bg-BG" altLang="bg-BG" sz="2400"/>
              <a:t>Страда храненето и снабдяването с кислород на плода</a:t>
            </a:r>
          </a:p>
        </p:txBody>
      </p:sp>
    </p:spTree>
  </p:cSld>
  <p:clrMapOvr>
    <a:masterClrMapping/>
  </p:clrMapOvr>
  <p:transition spd="slow" advTm="1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401</TotalTime>
  <Words>302</Words>
  <Application>Microsoft Office PowerPoint</Application>
  <PresentationFormat>Презентация на цял екран (4:3)</PresentationFormat>
  <Paragraphs>55</Paragraphs>
  <Slides>31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31</vt:i4>
      </vt:variant>
    </vt:vector>
  </HeadingPairs>
  <TitlesOfParts>
    <vt:vector size="40" baseType="lpstr">
      <vt:lpstr>Arial</vt:lpstr>
      <vt:lpstr>Times New Roman</vt:lpstr>
      <vt:lpstr>Wingdings</vt:lpstr>
      <vt:lpstr>Garamond</vt:lpstr>
      <vt:lpstr>Arial Black</vt:lpstr>
      <vt:lpstr>Arial Rounded MT Bold</vt:lpstr>
      <vt:lpstr>Palatino Linotype</vt:lpstr>
      <vt:lpstr>Default Design</vt:lpstr>
      <vt:lpstr>Orbit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Pro</dc:creator>
  <cp:lastModifiedBy>USER</cp:lastModifiedBy>
  <cp:revision>19</cp:revision>
  <dcterms:created xsi:type="dcterms:W3CDTF">2012-05-31T12:21:13Z</dcterms:created>
  <dcterms:modified xsi:type="dcterms:W3CDTF">2021-05-26T07:27:50Z</dcterms:modified>
</cp:coreProperties>
</file>