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5" r:id="rId11"/>
    <p:sldId id="269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61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64226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3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2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0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4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9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9FA3C06-8528-F958-4702-3CFC5F8F12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9" y="0"/>
            <a:ext cx="12178401" cy="6858000"/>
          </a:xfrm>
          <a:prstGeom prst="rect">
            <a:avLst/>
          </a:prstGeom>
        </p:spPr>
      </p:pic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97B27711-6FEE-01DB-F90A-8A7DA235C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793" y="2154846"/>
            <a:ext cx="10080605" cy="2050164"/>
          </a:xfrm>
        </p:spPr>
        <p:txBody>
          <a:bodyPr/>
          <a:lstStyle/>
          <a:p>
            <a:pPr algn="ctr"/>
            <a:r>
              <a:rPr lang="bg-BG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31–ви май</a:t>
            </a:r>
            <a:br>
              <a:rPr lang="bg-BG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bg-BG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Ден без тютюнев дим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366575" y="351692"/>
            <a:ext cx="9023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Защитата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младите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хора от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намесата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тютюневата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индустрия“</a:t>
            </a:r>
            <a:endParaRPr lang="bg-B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4" y="5689837"/>
            <a:ext cx="24685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1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3296" y="167268"/>
            <a:ext cx="3979201" cy="1066854"/>
          </a:xfrm>
        </p:spPr>
        <p:txBody>
          <a:bodyPr/>
          <a:lstStyle/>
          <a:p>
            <a:pPr algn="ctr"/>
            <a:r>
              <a:rPr lang="bg-BG" b="1" dirty="0"/>
              <a:t>ВЕЙПИНГ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8019" y="1739591"/>
            <a:ext cx="10225572" cy="46080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 err="1"/>
              <a:t>Употребата</a:t>
            </a:r>
            <a:r>
              <a:rPr lang="ru-RU" sz="2000" dirty="0"/>
              <a:t> на </a:t>
            </a:r>
            <a:r>
              <a:rPr lang="ru-RU" sz="2000" dirty="0" err="1"/>
              <a:t>електронни</a:t>
            </a:r>
            <a:r>
              <a:rPr lang="ru-RU" sz="2000" dirty="0"/>
              <a:t> </a:t>
            </a:r>
            <a:r>
              <a:rPr lang="ru-RU" sz="2000" dirty="0" err="1"/>
              <a:t>цигари</a:t>
            </a:r>
            <a:r>
              <a:rPr lang="ru-RU" sz="2000" dirty="0"/>
              <a:t> води до </a:t>
            </a:r>
            <a:r>
              <a:rPr lang="ru-RU" sz="2000" dirty="0" err="1"/>
              <a:t>трайни</a:t>
            </a:r>
            <a:r>
              <a:rPr lang="ru-RU" sz="2000" dirty="0"/>
              <a:t> </a:t>
            </a:r>
            <a:r>
              <a:rPr lang="ru-RU" sz="2000" dirty="0" err="1"/>
              <a:t>увреждания</a:t>
            </a:r>
            <a:r>
              <a:rPr lang="ru-RU" sz="2000" dirty="0"/>
              <a:t> на </a:t>
            </a:r>
            <a:r>
              <a:rPr lang="ru-RU" sz="2000" dirty="0" err="1"/>
              <a:t>жизненоважни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, </a:t>
            </a:r>
            <a:r>
              <a:rPr lang="ru-RU" sz="2000" dirty="0" err="1"/>
              <a:t>което</a:t>
            </a:r>
            <a:r>
              <a:rPr lang="ru-RU" sz="2000" dirty="0"/>
              <a:t> се </a:t>
            </a:r>
            <a:r>
              <a:rPr lang="ru-RU" sz="2000" dirty="0" err="1"/>
              <a:t>дължи</a:t>
            </a:r>
            <a:r>
              <a:rPr lang="ru-RU" sz="2000" dirty="0"/>
              <a:t> на </a:t>
            </a:r>
            <a:r>
              <a:rPr lang="ru-RU" sz="2000" dirty="0" err="1"/>
              <a:t>състава</a:t>
            </a:r>
            <a:r>
              <a:rPr lang="ru-RU" sz="2000" dirty="0"/>
              <a:t> на </a:t>
            </a:r>
            <a:r>
              <a:rPr lang="ru-RU" sz="2000" dirty="0" err="1"/>
              <a:t>аерозола</a:t>
            </a:r>
            <a:r>
              <a:rPr lang="ru-RU" sz="2000" dirty="0"/>
              <a:t>, </a:t>
            </a:r>
            <a:r>
              <a:rPr lang="ru-RU" sz="2000" dirty="0" err="1"/>
              <a:t>отделян</a:t>
            </a:r>
            <a:r>
              <a:rPr lang="ru-RU" sz="2000" dirty="0"/>
              <a:t> от </a:t>
            </a:r>
            <a:r>
              <a:rPr lang="ru-RU" sz="2000" dirty="0" err="1"/>
              <a:t>устройствата</a:t>
            </a:r>
            <a:r>
              <a:rPr lang="ru-RU" sz="2000" dirty="0"/>
              <a:t>. </a:t>
            </a:r>
            <a:r>
              <a:rPr lang="ru-RU" sz="2000" dirty="0" err="1"/>
              <a:t>Аерозола</a:t>
            </a:r>
            <a:r>
              <a:rPr lang="ru-RU" sz="2000" dirty="0"/>
              <a:t> </a:t>
            </a:r>
            <a:r>
              <a:rPr lang="ru-RU" sz="2000" dirty="0" err="1"/>
              <a:t>съдържа</a:t>
            </a:r>
            <a:r>
              <a:rPr lang="ru-RU" sz="2000" dirty="0"/>
              <a:t> никотин, </a:t>
            </a:r>
            <a:r>
              <a:rPr lang="ru-RU" sz="2000" dirty="0" err="1"/>
              <a:t>ароматизиращи</a:t>
            </a:r>
            <a:r>
              <a:rPr lang="ru-RU" sz="2000" dirty="0"/>
              <a:t> субстанции, а </a:t>
            </a:r>
            <a:r>
              <a:rPr lang="ru-RU" sz="2000" dirty="0" err="1"/>
              <a:t>понякога</a:t>
            </a:r>
            <a:r>
              <a:rPr lang="ru-RU" sz="2000" dirty="0"/>
              <a:t> </a:t>
            </a:r>
            <a:r>
              <a:rPr lang="ru-RU" sz="2000" dirty="0" err="1"/>
              <a:t>допълнително</a:t>
            </a:r>
            <a:r>
              <a:rPr lang="ru-RU" sz="2000" dirty="0"/>
              <a:t> </a:t>
            </a:r>
            <a:r>
              <a:rPr lang="ru-RU" sz="2000" dirty="0" err="1"/>
              <a:t>тетрахидроканабиол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bg-BG" sz="2000" dirty="0"/>
              <a:t>ТНС</a:t>
            </a:r>
            <a:r>
              <a:rPr lang="en-US" sz="2000" dirty="0"/>
              <a:t>)</a:t>
            </a:r>
            <a:r>
              <a:rPr lang="bg-BG" sz="2000" dirty="0"/>
              <a:t>, т.е. компонент на канабиса.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bg-BG" dirty="0"/>
              <a:t>-Сухота и дразнене на лигавицата на горните дихателни пътища – нос, гърло, устна лигавица, очи. Язви в устата. Заболяване на венците.</a:t>
            </a:r>
          </a:p>
          <a:p>
            <a:pPr marL="0" indent="0">
              <a:buNone/>
            </a:pPr>
            <a:r>
              <a:rPr lang="bg-BG" dirty="0"/>
              <a:t>-Главоболие</a:t>
            </a:r>
          </a:p>
          <a:p>
            <a:pPr marL="0" indent="0">
              <a:buNone/>
            </a:pPr>
            <a:r>
              <a:rPr lang="bg-BG" dirty="0"/>
              <a:t>-Забавяне в развитието на мозъка при деца, юноши и млади хора</a:t>
            </a:r>
          </a:p>
          <a:p>
            <a:pPr marL="0" indent="0">
              <a:buNone/>
            </a:pPr>
            <a:r>
              <a:rPr lang="bg-BG" dirty="0"/>
              <a:t>-Повишен риск от депресия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71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297496C-225B-1AE2-F93E-B48EEE99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7535527" cy="4114800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39121" y="273204"/>
            <a:ext cx="7392812" cy="631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-При </a:t>
            </a:r>
            <a:r>
              <a:rPr lang="ru-RU" sz="2000" dirty="0" err="1"/>
              <a:t>допълнително</a:t>
            </a:r>
            <a:r>
              <a:rPr lang="ru-RU" sz="2000" dirty="0"/>
              <a:t> </a:t>
            </a:r>
            <a:r>
              <a:rPr lang="ru-RU" sz="2000" dirty="0" err="1"/>
              <a:t>нелегално</a:t>
            </a:r>
            <a:r>
              <a:rPr lang="ru-RU" sz="2000" dirty="0"/>
              <a:t> </a:t>
            </a:r>
            <a:r>
              <a:rPr lang="ru-RU" sz="2000" dirty="0" err="1"/>
              <a:t>добавяне</a:t>
            </a:r>
            <a:r>
              <a:rPr lang="ru-RU" sz="2000" dirty="0"/>
              <a:t> на ТНС </a:t>
            </a:r>
            <a:r>
              <a:rPr lang="ru-RU" sz="2000" dirty="0" err="1"/>
              <a:t>към</a:t>
            </a:r>
            <a:r>
              <a:rPr lang="ru-RU" sz="2000" dirty="0"/>
              <a:t> </a:t>
            </a:r>
            <a:r>
              <a:rPr lang="ru-RU" sz="2000" dirty="0" err="1"/>
              <a:t>течността</a:t>
            </a:r>
            <a:r>
              <a:rPr lang="ru-RU" sz="2000" dirty="0"/>
              <a:t> в </a:t>
            </a:r>
            <a:r>
              <a:rPr lang="ru-RU" sz="2000" dirty="0" err="1"/>
              <a:t>устройството</a:t>
            </a:r>
            <a:r>
              <a:rPr lang="ru-RU" sz="2000" dirty="0"/>
              <a:t> </a:t>
            </a:r>
            <a:r>
              <a:rPr lang="ru-RU" sz="2000" dirty="0" err="1"/>
              <a:t>възникват</a:t>
            </a:r>
            <a:r>
              <a:rPr lang="ru-RU" sz="2000" dirty="0"/>
              <a:t> някои </a:t>
            </a:r>
            <a:r>
              <a:rPr lang="ru-RU" sz="2000" dirty="0" err="1"/>
              <a:t>психични</a:t>
            </a:r>
            <a:r>
              <a:rPr lang="ru-RU" sz="2000" dirty="0"/>
              <a:t> отклонения;</a:t>
            </a:r>
          </a:p>
          <a:p>
            <a:pPr marL="0" indent="0">
              <a:buNone/>
            </a:pPr>
            <a:r>
              <a:rPr lang="ru-RU" sz="2000" dirty="0"/>
              <a:t>-Канцерогенен </a:t>
            </a:r>
            <a:r>
              <a:rPr lang="ru-RU" sz="2000" dirty="0" err="1"/>
              <a:t>ефект</a:t>
            </a:r>
            <a:r>
              <a:rPr lang="ru-RU" sz="2000" dirty="0"/>
              <a:t> </a:t>
            </a:r>
            <a:r>
              <a:rPr lang="ru-RU" sz="2000" dirty="0" err="1"/>
              <a:t>върху</a:t>
            </a:r>
            <a:r>
              <a:rPr lang="ru-RU" sz="2000" dirty="0"/>
              <a:t> белите </a:t>
            </a:r>
            <a:r>
              <a:rPr lang="ru-RU" sz="2000" dirty="0" err="1"/>
              <a:t>дробове</a:t>
            </a:r>
            <a:r>
              <a:rPr lang="ru-RU" sz="2000" dirty="0"/>
              <a:t>, </a:t>
            </a:r>
            <a:r>
              <a:rPr lang="ru-RU" sz="2000" dirty="0" err="1"/>
              <a:t>черния</a:t>
            </a:r>
            <a:r>
              <a:rPr lang="ru-RU" sz="2000" dirty="0"/>
              <a:t> </a:t>
            </a:r>
            <a:r>
              <a:rPr lang="ru-RU" sz="2000" dirty="0" err="1"/>
              <a:t>дроб</a:t>
            </a:r>
            <a:r>
              <a:rPr lang="ru-RU" sz="2000" dirty="0"/>
              <a:t> и </a:t>
            </a:r>
            <a:r>
              <a:rPr lang="ru-RU" sz="2000" dirty="0" err="1"/>
              <a:t>бъбреците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Повишено</a:t>
            </a:r>
            <a:r>
              <a:rPr lang="ru-RU" sz="2000" dirty="0"/>
              <a:t> </a:t>
            </a:r>
            <a:r>
              <a:rPr lang="ru-RU" sz="2000" dirty="0" err="1"/>
              <a:t>кръвно</a:t>
            </a:r>
            <a:r>
              <a:rPr lang="ru-RU" sz="2000" dirty="0"/>
              <a:t> </a:t>
            </a:r>
            <a:r>
              <a:rPr lang="ru-RU" sz="2000" dirty="0" err="1"/>
              <a:t>налягане</a:t>
            </a:r>
            <a:r>
              <a:rPr lang="ru-RU" sz="2000" dirty="0"/>
              <a:t>; 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Спиране</a:t>
            </a:r>
            <a:r>
              <a:rPr lang="ru-RU" sz="2000" dirty="0"/>
              <a:t> </a:t>
            </a:r>
            <a:r>
              <a:rPr lang="ru-RU" sz="2000" dirty="0" err="1"/>
              <a:t>развитието</a:t>
            </a:r>
            <a:r>
              <a:rPr lang="ru-RU" sz="2000" dirty="0"/>
              <a:t> на плода при </a:t>
            </a:r>
            <a:r>
              <a:rPr lang="ru-RU" sz="2000" dirty="0" err="1"/>
              <a:t>бременните</a:t>
            </a:r>
            <a:r>
              <a:rPr lang="ru-RU" sz="2000" dirty="0"/>
              <a:t> жени;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Зачестяване</a:t>
            </a:r>
            <a:r>
              <a:rPr lang="ru-RU" sz="2000" dirty="0"/>
              <a:t> на </a:t>
            </a:r>
            <a:r>
              <a:rPr lang="ru-RU" sz="2000" dirty="0" err="1"/>
              <a:t>заболеваемостта</a:t>
            </a:r>
            <a:r>
              <a:rPr lang="ru-RU" sz="2000" dirty="0"/>
              <a:t> от </a:t>
            </a:r>
            <a:r>
              <a:rPr lang="ru-RU" sz="2000" dirty="0" err="1"/>
              <a:t>инфекциозни</a:t>
            </a:r>
            <a:r>
              <a:rPr lang="ru-RU" sz="2000" dirty="0"/>
              <a:t> </a:t>
            </a:r>
            <a:r>
              <a:rPr lang="ru-RU" sz="2000" dirty="0" err="1"/>
              <a:t>заболявания</a:t>
            </a:r>
            <a:r>
              <a:rPr lang="ru-RU" sz="2000" dirty="0"/>
              <a:t> като </a:t>
            </a:r>
            <a:r>
              <a:rPr lang="ru-RU" sz="2000" dirty="0" err="1"/>
              <a:t>туберкулоза</a:t>
            </a:r>
            <a:r>
              <a:rPr lang="ru-RU" sz="2000" dirty="0"/>
              <a:t>, </a:t>
            </a:r>
            <a:r>
              <a:rPr lang="ru-RU" sz="2000" dirty="0" err="1"/>
              <a:t>вирусни</a:t>
            </a:r>
            <a:r>
              <a:rPr lang="ru-RU" sz="2000" dirty="0"/>
              <a:t> и </a:t>
            </a:r>
            <a:r>
              <a:rPr lang="ru-RU" sz="2000" dirty="0" err="1"/>
              <a:t>гъбични</a:t>
            </a:r>
            <a:r>
              <a:rPr lang="ru-RU" sz="2000" dirty="0"/>
              <a:t> инфекции и др.;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Повишен</a:t>
            </a:r>
            <a:r>
              <a:rPr lang="ru-RU" sz="2000" dirty="0"/>
              <a:t> риск от </a:t>
            </a:r>
            <a:r>
              <a:rPr lang="ru-RU" sz="2000" dirty="0" err="1"/>
              <a:t>периферни</a:t>
            </a:r>
            <a:r>
              <a:rPr lang="ru-RU" sz="2000" dirty="0"/>
              <a:t> </a:t>
            </a:r>
            <a:r>
              <a:rPr lang="ru-RU" sz="2000" dirty="0" err="1"/>
              <a:t>съдови</a:t>
            </a:r>
            <a:r>
              <a:rPr lang="ru-RU" sz="2000" dirty="0"/>
              <a:t> </a:t>
            </a:r>
            <a:r>
              <a:rPr lang="ru-RU" sz="2000" dirty="0" err="1"/>
              <a:t>заболяваниа</a:t>
            </a:r>
            <a:r>
              <a:rPr lang="ru-RU" sz="2000" dirty="0"/>
              <a:t> – </a:t>
            </a:r>
            <a:r>
              <a:rPr lang="ru-RU" sz="2000" dirty="0" err="1"/>
              <a:t>хронична</a:t>
            </a:r>
            <a:r>
              <a:rPr lang="ru-RU" sz="2000" dirty="0"/>
              <a:t> </a:t>
            </a:r>
            <a:r>
              <a:rPr lang="ru-RU" sz="2000" dirty="0" err="1"/>
              <a:t>артериална</a:t>
            </a:r>
            <a:r>
              <a:rPr lang="ru-RU" sz="2000" dirty="0"/>
              <a:t> </a:t>
            </a:r>
            <a:r>
              <a:rPr lang="ru-RU" sz="2000" dirty="0" err="1"/>
              <a:t>недостатъчност</a:t>
            </a:r>
            <a:r>
              <a:rPr lang="ru-RU" sz="2000" dirty="0"/>
              <a:t> на </a:t>
            </a:r>
            <a:r>
              <a:rPr lang="ru-RU" sz="2000" dirty="0" err="1"/>
              <a:t>крайниците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bg-BG" sz="2000" dirty="0"/>
              <a:t>ампутации на крайници</a:t>
            </a:r>
            <a:r>
              <a:rPr lang="en-US" sz="2000" dirty="0"/>
              <a:t>)</a:t>
            </a:r>
            <a:r>
              <a:rPr lang="bg-BG" sz="2000" dirty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Повишен</a:t>
            </a:r>
            <a:r>
              <a:rPr lang="ru-RU" sz="2000" dirty="0"/>
              <a:t> риск от </a:t>
            </a:r>
            <a:r>
              <a:rPr lang="ru-RU" sz="2000" dirty="0" err="1"/>
              <a:t>сърдечен</a:t>
            </a:r>
            <a:r>
              <a:rPr lang="ru-RU" sz="2000" dirty="0"/>
              <a:t> удар (</a:t>
            </a:r>
            <a:r>
              <a:rPr lang="ru-RU" sz="2000" dirty="0" err="1"/>
              <a:t>сърдечен</a:t>
            </a:r>
            <a:r>
              <a:rPr lang="ru-RU" sz="2000" dirty="0"/>
              <a:t> инфаркт);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Повишен</a:t>
            </a:r>
            <a:r>
              <a:rPr lang="ru-RU" sz="2000" dirty="0"/>
              <a:t> риск от </a:t>
            </a:r>
            <a:r>
              <a:rPr lang="ru-RU" sz="2000" dirty="0" err="1"/>
              <a:t>мозъчен</a:t>
            </a:r>
            <a:r>
              <a:rPr lang="ru-RU" sz="2000" dirty="0"/>
              <a:t> удар (</a:t>
            </a:r>
            <a:r>
              <a:rPr lang="ru-RU" sz="2000" dirty="0" err="1"/>
              <a:t>мозъчен</a:t>
            </a:r>
            <a:r>
              <a:rPr lang="ru-RU" sz="2000" dirty="0"/>
              <a:t> </a:t>
            </a:r>
            <a:r>
              <a:rPr lang="ru-RU" sz="2000" dirty="0" err="1"/>
              <a:t>инсулт</a:t>
            </a:r>
            <a:r>
              <a:rPr lang="ru-RU" sz="2000" dirty="0"/>
              <a:t>);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356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625E88F-D24A-8436-BBE3-6E1EF6A22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652" y="1121421"/>
            <a:ext cx="2837521" cy="192286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1" y="111513"/>
            <a:ext cx="8106937" cy="5597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Проблеми</a:t>
            </a:r>
            <a:r>
              <a:rPr lang="ru-RU" sz="2000" dirty="0"/>
              <a:t> с </a:t>
            </a:r>
            <a:r>
              <a:rPr lang="ru-RU" sz="2000" dirty="0" err="1"/>
              <a:t>очите</a:t>
            </a:r>
            <a:r>
              <a:rPr lang="ru-RU" sz="2000" dirty="0"/>
              <a:t> (катаракта или „</a:t>
            </a:r>
            <a:r>
              <a:rPr lang="ru-RU" sz="2000" dirty="0" err="1"/>
              <a:t>перде</a:t>
            </a:r>
            <a:r>
              <a:rPr lang="ru-RU" sz="2000" dirty="0"/>
              <a:t>“);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Проблеми</a:t>
            </a:r>
            <a:r>
              <a:rPr lang="ru-RU" sz="2000" dirty="0"/>
              <a:t> с </a:t>
            </a:r>
            <a:r>
              <a:rPr lang="ru-RU" sz="2000" dirty="0" err="1"/>
              <a:t>бъбреците</a:t>
            </a:r>
            <a:r>
              <a:rPr lang="ru-RU" sz="2000" dirty="0"/>
              <a:t> (</a:t>
            </a:r>
            <a:r>
              <a:rPr lang="ru-RU" sz="2000" dirty="0" err="1"/>
              <a:t>бъбречна</a:t>
            </a:r>
            <a:r>
              <a:rPr lang="ru-RU" sz="2000" dirty="0"/>
              <a:t> </a:t>
            </a:r>
            <a:r>
              <a:rPr lang="ru-RU" sz="2000" dirty="0" err="1"/>
              <a:t>недостатъчност</a:t>
            </a:r>
            <a:r>
              <a:rPr lang="ru-RU" sz="2000" dirty="0"/>
              <a:t>, </a:t>
            </a:r>
            <a:r>
              <a:rPr lang="ru-RU" sz="2000" dirty="0" err="1"/>
              <a:t>хемодиализа</a:t>
            </a:r>
            <a:r>
              <a:rPr lang="ru-RU" sz="2000" dirty="0"/>
              <a:t>);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Сърдечна</a:t>
            </a:r>
            <a:r>
              <a:rPr lang="ru-RU" sz="2000" dirty="0"/>
              <a:t> </a:t>
            </a:r>
            <a:r>
              <a:rPr lang="ru-RU" sz="2000" dirty="0" err="1"/>
              <a:t>недостатъчност</a:t>
            </a:r>
            <a:r>
              <a:rPr lang="ru-RU" sz="2000" dirty="0"/>
              <a:t> (</a:t>
            </a:r>
            <a:r>
              <a:rPr lang="ru-RU" sz="2000" dirty="0" err="1"/>
              <a:t>недостиг</a:t>
            </a:r>
            <a:r>
              <a:rPr lang="ru-RU" sz="2000" dirty="0"/>
              <a:t> на </a:t>
            </a:r>
            <a:r>
              <a:rPr lang="ru-RU" sz="2000" dirty="0" err="1"/>
              <a:t>въздух</a:t>
            </a:r>
            <a:r>
              <a:rPr lang="ru-RU" sz="2000" dirty="0"/>
              <a:t> при </a:t>
            </a:r>
            <a:r>
              <a:rPr lang="ru-RU" sz="2000" dirty="0" err="1"/>
              <a:t>минимални</a:t>
            </a:r>
            <a:r>
              <a:rPr lang="ru-RU" sz="2000" dirty="0"/>
              <a:t> усилия, </a:t>
            </a:r>
            <a:r>
              <a:rPr lang="ru-RU" sz="2000" dirty="0" err="1"/>
              <a:t>отоци</a:t>
            </a:r>
            <a:r>
              <a:rPr lang="ru-RU" sz="2000" dirty="0"/>
              <a:t> по </a:t>
            </a:r>
            <a:r>
              <a:rPr lang="ru-RU" sz="2000" dirty="0" err="1"/>
              <a:t>крайниците</a:t>
            </a:r>
            <a:r>
              <a:rPr lang="ru-RU" sz="2000" dirty="0"/>
              <a:t>, ограничена </a:t>
            </a:r>
            <a:r>
              <a:rPr lang="ru-RU" sz="2000" dirty="0" err="1"/>
              <a:t>физическа</a:t>
            </a:r>
            <a:r>
              <a:rPr lang="ru-RU" sz="2000" dirty="0"/>
              <a:t> </a:t>
            </a:r>
            <a:r>
              <a:rPr lang="ru-RU" sz="2000" dirty="0" err="1"/>
              <a:t>активност</a:t>
            </a:r>
            <a:r>
              <a:rPr lang="ru-RU" sz="2000" dirty="0"/>
              <a:t>);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Увредена</a:t>
            </a:r>
            <a:r>
              <a:rPr lang="ru-RU" sz="2000" dirty="0"/>
              <a:t> </a:t>
            </a:r>
            <a:r>
              <a:rPr lang="ru-RU" sz="2000" dirty="0" err="1"/>
              <a:t>дихателна</a:t>
            </a:r>
            <a:r>
              <a:rPr lang="ru-RU" sz="2000" dirty="0"/>
              <a:t> система и </a:t>
            </a:r>
            <a:r>
              <a:rPr lang="ru-RU" sz="2000" dirty="0" err="1"/>
              <a:t>намалена</a:t>
            </a:r>
            <a:r>
              <a:rPr lang="ru-RU" sz="2000" dirty="0"/>
              <a:t> </a:t>
            </a:r>
            <a:r>
              <a:rPr lang="ru-RU" sz="2000" dirty="0" err="1"/>
              <a:t>белодробна</a:t>
            </a:r>
            <a:r>
              <a:rPr lang="ru-RU" sz="2000" dirty="0"/>
              <a:t> функция (</a:t>
            </a:r>
            <a:r>
              <a:rPr lang="ru-RU" sz="2000" dirty="0" err="1"/>
              <a:t>увреждане</a:t>
            </a:r>
            <a:r>
              <a:rPr lang="ru-RU" sz="2000" dirty="0"/>
              <a:t> на </a:t>
            </a:r>
            <a:r>
              <a:rPr lang="ru-RU" sz="2000" dirty="0" err="1"/>
              <a:t>всички</a:t>
            </a:r>
            <a:r>
              <a:rPr lang="ru-RU" sz="2000" dirty="0"/>
              <a:t> отдели на </a:t>
            </a:r>
            <a:r>
              <a:rPr lang="ru-RU" sz="2000" dirty="0" err="1"/>
              <a:t>дихателната</a:t>
            </a:r>
            <a:r>
              <a:rPr lang="ru-RU" sz="2000" dirty="0"/>
              <a:t> система – трахея, бронхи, </a:t>
            </a:r>
            <a:r>
              <a:rPr lang="ru-RU" sz="2000" dirty="0" err="1"/>
              <a:t>бронхиоли</a:t>
            </a:r>
            <a:r>
              <a:rPr lang="ru-RU" sz="2000" dirty="0"/>
              <a:t>, </a:t>
            </a:r>
            <a:r>
              <a:rPr lang="ru-RU" sz="2000" dirty="0" err="1"/>
              <a:t>алвеоли</a:t>
            </a:r>
            <a:r>
              <a:rPr lang="ru-RU" sz="2000" dirty="0"/>
              <a:t>, </a:t>
            </a:r>
            <a:r>
              <a:rPr lang="ru-RU" sz="2000" dirty="0" err="1"/>
              <a:t>дихателна</a:t>
            </a:r>
            <a:r>
              <a:rPr lang="ru-RU" sz="2000" dirty="0"/>
              <a:t> </a:t>
            </a:r>
            <a:r>
              <a:rPr lang="ru-RU" sz="2000" dirty="0" err="1"/>
              <a:t>недостатъчност</a:t>
            </a:r>
            <a:r>
              <a:rPr lang="ru-RU" sz="2000" dirty="0"/>
              <a:t> до </a:t>
            </a:r>
            <a:r>
              <a:rPr lang="ru-RU" sz="2000" dirty="0" err="1"/>
              <a:t>краен</a:t>
            </a:r>
            <a:r>
              <a:rPr lang="ru-RU" sz="2000" dirty="0"/>
              <a:t> стадии на </a:t>
            </a:r>
            <a:r>
              <a:rPr lang="ru-RU" sz="2000" dirty="0" err="1"/>
              <a:t>зболяването</a:t>
            </a:r>
            <a:r>
              <a:rPr lang="ru-RU" sz="2000" dirty="0"/>
              <a:t> с нужда от </a:t>
            </a:r>
            <a:r>
              <a:rPr lang="ru-RU" sz="2000" dirty="0" err="1"/>
              <a:t>кислороден</a:t>
            </a:r>
            <a:r>
              <a:rPr lang="ru-RU" sz="2000" dirty="0"/>
              <a:t> </a:t>
            </a:r>
            <a:r>
              <a:rPr lang="ru-RU" sz="2000" dirty="0" err="1"/>
              <a:t>апарат</a:t>
            </a:r>
            <a:r>
              <a:rPr lang="ru-RU" sz="2000" dirty="0"/>
              <a:t>); </a:t>
            </a:r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err="1"/>
              <a:t>Хронична</a:t>
            </a:r>
            <a:r>
              <a:rPr lang="ru-RU" sz="2000" dirty="0"/>
              <a:t> </a:t>
            </a:r>
            <a:r>
              <a:rPr lang="ru-RU" sz="2000" dirty="0" err="1"/>
              <a:t>кашлица</a:t>
            </a:r>
            <a:r>
              <a:rPr lang="ru-RU" sz="2000" dirty="0"/>
              <a:t> (</a:t>
            </a:r>
            <a:r>
              <a:rPr lang="ru-RU" sz="2000" dirty="0" err="1"/>
              <a:t>поради</a:t>
            </a:r>
            <a:r>
              <a:rPr lang="ru-RU" sz="2000" dirty="0"/>
              <a:t> </a:t>
            </a:r>
            <a:r>
              <a:rPr lang="ru-RU" sz="2000" dirty="0" err="1"/>
              <a:t>увреда</a:t>
            </a:r>
            <a:r>
              <a:rPr lang="ru-RU" sz="2000" dirty="0"/>
              <a:t> на </a:t>
            </a:r>
            <a:r>
              <a:rPr lang="ru-RU" sz="2000" dirty="0" err="1"/>
              <a:t>дихателните</a:t>
            </a:r>
            <a:r>
              <a:rPr lang="ru-RU" sz="2000" dirty="0"/>
              <a:t> </a:t>
            </a:r>
            <a:r>
              <a:rPr lang="ru-RU" sz="2000" dirty="0" err="1"/>
              <a:t>пътища</a:t>
            </a:r>
            <a:r>
              <a:rPr lang="ru-RU" sz="2000" dirty="0"/>
              <a:t> и </a:t>
            </a:r>
            <a:r>
              <a:rPr lang="ru-RU" sz="2000" dirty="0" err="1"/>
              <a:t>белодробната</a:t>
            </a:r>
            <a:r>
              <a:rPr lang="ru-RU" sz="2000" dirty="0"/>
              <a:t> </a:t>
            </a:r>
            <a:r>
              <a:rPr lang="ru-RU" sz="2000" dirty="0" err="1"/>
              <a:t>тъкан</a:t>
            </a:r>
            <a:r>
              <a:rPr lang="ru-RU" sz="2000" dirty="0"/>
              <a:t>).</a:t>
            </a:r>
          </a:p>
          <a:p>
            <a:pPr marL="0" indent="0">
              <a:buNone/>
            </a:pPr>
            <a:endParaRPr lang="ru-RU" sz="2000" dirty="0"/>
          </a:p>
          <a:p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0D6A74B-D6B1-35D9-C31A-FBF65BAB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646" y="4560461"/>
            <a:ext cx="3058338" cy="2061297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40D53BA-DB02-3B59-E038-D0DEB7FFE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778" y="4777710"/>
            <a:ext cx="2800233" cy="1863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B46CF6B-3BB2-3890-ABEE-042D670BC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05" y="4758330"/>
            <a:ext cx="2858475" cy="19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8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15823" y="376912"/>
            <a:ext cx="9692640" cy="1325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6600" b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ВЕЙПИНГ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56774" y="2430967"/>
            <a:ext cx="9387543" cy="3546088"/>
          </a:xfrm>
        </p:spPr>
        <p:txBody>
          <a:bodyPr>
            <a:normAutofit/>
          </a:bodyPr>
          <a:lstStyle/>
          <a:p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През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ноември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2020 година в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България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е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приет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„Закон за защита на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детето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“, с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който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е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въведена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забрана на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електронните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цигари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и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наргилета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при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непълнолетни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До момента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законовата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ru-RU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забрана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включваше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продажбата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само на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алкохол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и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цигари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на </a:t>
            </a:r>
            <a:r>
              <a:rPr lang="ru-RU" sz="24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непълнолетни</a:t>
            </a:r>
            <a:r>
              <a:rPr lang="ru-RU" sz="24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</a:t>
            </a:r>
            <a:endParaRPr lang="en-US" sz="2400" b="1" i="0" dirty="0" smtClean="0">
              <a:solidFill>
                <a:srgbClr val="111111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US" sz="2400" b="1" dirty="0">
              <a:solidFill>
                <a:srgbClr val="11111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US" sz="2400" b="1" dirty="0" smtClean="0">
              <a:solidFill>
                <a:srgbClr val="11111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US" sz="2400" b="1" dirty="0">
              <a:solidFill>
                <a:srgbClr val="11111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US" sz="2400" b="1" dirty="0" smtClean="0">
              <a:solidFill>
                <a:srgbClr val="11111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US" sz="2400" b="1" dirty="0">
              <a:solidFill>
                <a:srgbClr val="11111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US" sz="2400" b="1" dirty="0" smtClean="0">
              <a:solidFill>
                <a:srgbClr val="11111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84181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05353" y="247738"/>
            <a:ext cx="9418320" cy="404164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	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/>
          <a:p>
            <a:pPr algn="ctr"/>
            <a:r>
              <a:rPr lang="bg-BG" dirty="0"/>
              <a:t>БЛАГОДАРЯ ЗА ВНИМАНИЕТО</a:t>
            </a:r>
            <a:r>
              <a:rPr lang="bg-BG" dirty="0" smtClean="0"/>
              <a:t>!</a:t>
            </a:r>
          </a:p>
          <a:p>
            <a:pPr algn="ctr"/>
            <a:endParaRPr lang="bg-BG" dirty="0"/>
          </a:p>
          <a:p>
            <a:pPr algn="ctr"/>
            <a:endParaRPr lang="bg-BG" dirty="0"/>
          </a:p>
          <a:p>
            <a:endParaRPr lang="bg-BG" dirty="0"/>
          </a:p>
        </p:txBody>
      </p:sp>
      <p:pic>
        <p:nvPicPr>
          <p:cNvPr id="4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24" y="5668748"/>
            <a:ext cx="24685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411" y="862958"/>
            <a:ext cx="4291963" cy="29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44771" y="4314567"/>
            <a:ext cx="668894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/>
            </a:r>
            <a:br>
              <a:rPr lang="bg-BG" dirty="0"/>
            </a:br>
            <a:r>
              <a:rPr lang="bg-BG" sz="8900" dirty="0"/>
              <a:t>ВЕЙПИНГ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544771" y="1079157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По </a:t>
            </a:r>
            <a:r>
              <a:rPr lang="ru-RU" sz="2000" dirty="0" err="1"/>
              <a:t>данни</a:t>
            </a:r>
            <a:r>
              <a:rPr lang="ru-RU" sz="2000" dirty="0"/>
              <a:t> на СЗО </a:t>
            </a:r>
            <a:r>
              <a:rPr lang="ru-RU" sz="2000" dirty="0" err="1"/>
              <a:t>във</a:t>
            </a:r>
            <a:r>
              <a:rPr lang="ru-RU" sz="2000" dirty="0"/>
              <a:t> </a:t>
            </a:r>
            <a:r>
              <a:rPr lang="ru-RU" sz="2000" dirty="0" err="1"/>
              <a:t>всички</a:t>
            </a:r>
            <a:r>
              <a:rPr lang="ru-RU" sz="2000" dirty="0"/>
              <a:t> </a:t>
            </a:r>
            <a:r>
              <a:rPr lang="ru-RU" sz="2000" dirty="0" err="1"/>
              <a:t>държави</a:t>
            </a:r>
            <a:r>
              <a:rPr lang="ru-RU" sz="2000" dirty="0"/>
              <a:t> </a:t>
            </a:r>
            <a:r>
              <a:rPr lang="ru-RU" sz="2000" dirty="0" err="1"/>
              <a:t>младите</a:t>
            </a:r>
            <a:r>
              <a:rPr lang="ru-RU" sz="2000" dirty="0"/>
              <a:t> хора </a:t>
            </a:r>
            <a:r>
              <a:rPr lang="ru-RU" sz="2000" dirty="0" err="1"/>
              <a:t>използват</a:t>
            </a:r>
            <a:r>
              <a:rPr lang="ru-RU" sz="2000" dirty="0"/>
              <a:t> в </a:t>
            </a:r>
            <a:r>
              <a:rPr lang="ru-RU" sz="2000" dirty="0" err="1"/>
              <a:t>по-висок</a:t>
            </a:r>
            <a:r>
              <a:rPr lang="ru-RU" sz="2000" dirty="0"/>
              <a:t> процент </a:t>
            </a:r>
            <a:r>
              <a:rPr lang="ru-RU" sz="2000" dirty="0" err="1"/>
              <a:t>електронни</a:t>
            </a:r>
            <a:r>
              <a:rPr lang="ru-RU" sz="2000" dirty="0"/>
              <a:t> </a:t>
            </a:r>
            <a:r>
              <a:rPr lang="ru-RU" sz="2000" dirty="0" err="1"/>
              <a:t>цигари</a:t>
            </a:r>
            <a:r>
              <a:rPr lang="ru-RU" sz="2000" dirty="0"/>
              <a:t> </a:t>
            </a:r>
            <a:r>
              <a:rPr lang="ru-RU" sz="2000" dirty="0" err="1"/>
              <a:t>спрямо</a:t>
            </a:r>
            <a:r>
              <a:rPr lang="ru-RU" sz="2000" dirty="0"/>
              <a:t> </a:t>
            </a:r>
            <a:r>
              <a:rPr lang="ru-RU" sz="2000" dirty="0" err="1"/>
              <a:t>възрастните</a:t>
            </a:r>
            <a:r>
              <a:rPr lang="ru-RU" sz="2000" dirty="0"/>
              <a:t>.  В </a:t>
            </a:r>
            <a:r>
              <a:rPr lang="ru-RU" sz="2000" dirty="0" err="1"/>
              <a:t>световен</a:t>
            </a:r>
            <a:r>
              <a:rPr lang="ru-RU" sz="2000" dirty="0"/>
              <a:t> </a:t>
            </a:r>
            <a:r>
              <a:rPr lang="ru-RU" sz="2000" dirty="0" err="1"/>
              <a:t>мащаб</a:t>
            </a:r>
            <a:r>
              <a:rPr lang="ru-RU" sz="2000" dirty="0"/>
              <a:t> около 37 </a:t>
            </a:r>
            <a:r>
              <a:rPr lang="ru-RU" sz="2000" dirty="0" err="1"/>
              <a:t>милиона</a:t>
            </a:r>
            <a:r>
              <a:rPr lang="ru-RU" sz="2000" dirty="0"/>
              <a:t> </a:t>
            </a:r>
            <a:r>
              <a:rPr lang="ru-RU" sz="2000" dirty="0" err="1"/>
              <a:t>младежи</a:t>
            </a:r>
            <a:r>
              <a:rPr lang="ru-RU" sz="2000" dirty="0"/>
              <a:t> на </a:t>
            </a:r>
            <a:r>
              <a:rPr lang="ru-RU" sz="2000" dirty="0" err="1"/>
              <a:t>възраст</a:t>
            </a:r>
            <a:r>
              <a:rPr lang="ru-RU" sz="2000" dirty="0"/>
              <a:t> 13-15 </a:t>
            </a:r>
            <a:r>
              <a:rPr lang="ru-RU" sz="2000" dirty="0" err="1"/>
              <a:t>години</a:t>
            </a:r>
            <a:r>
              <a:rPr lang="ru-RU" sz="2000" dirty="0"/>
              <a:t> </a:t>
            </a:r>
            <a:r>
              <a:rPr lang="ru-RU" sz="2000" dirty="0" err="1"/>
              <a:t>използват</a:t>
            </a:r>
            <a:r>
              <a:rPr lang="ru-RU" sz="2000" dirty="0"/>
              <a:t> тютюн.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18171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E7B2722-4608-9576-07E0-04365CCE4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732" y="856430"/>
            <a:ext cx="6073885" cy="6073885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283910" y="0"/>
            <a:ext cx="109676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Вейпинг</a:t>
            </a:r>
            <a:r>
              <a:rPr lang="ru-RU" sz="2400" dirty="0"/>
              <a:t> - жаргонен </a:t>
            </a:r>
            <a:r>
              <a:rPr lang="ru-RU" sz="2400" dirty="0" err="1"/>
              <a:t>израз</a:t>
            </a:r>
            <a:r>
              <a:rPr lang="ru-RU" sz="2400" dirty="0"/>
              <a:t> за </a:t>
            </a:r>
            <a:r>
              <a:rPr lang="ru-RU" sz="2400" dirty="0" err="1"/>
              <a:t>използване</a:t>
            </a:r>
            <a:r>
              <a:rPr lang="ru-RU" sz="2400" dirty="0"/>
              <a:t> на </a:t>
            </a:r>
            <a:r>
              <a:rPr lang="ru-RU" sz="2400" dirty="0" err="1"/>
              <a:t>електронни</a:t>
            </a:r>
            <a:r>
              <a:rPr lang="ru-RU" sz="2400" dirty="0"/>
              <a:t> </a:t>
            </a:r>
            <a:r>
              <a:rPr lang="ru-RU" sz="2400" dirty="0" err="1"/>
              <a:t>цигари</a:t>
            </a:r>
            <a:r>
              <a:rPr lang="ru-RU" sz="2400" dirty="0"/>
              <a:t> с </a:t>
            </a:r>
            <a:r>
              <a:rPr lang="ru-RU" sz="2400" dirty="0" err="1"/>
              <a:t>течност</a:t>
            </a:r>
            <a:r>
              <a:rPr lang="ru-RU" sz="2400" dirty="0"/>
              <a:t>, </a:t>
            </a:r>
            <a:r>
              <a:rPr lang="ru-RU" sz="2400" dirty="0" err="1"/>
              <a:t>съдържаща</a:t>
            </a:r>
            <a:r>
              <a:rPr lang="ru-RU" sz="2400" dirty="0"/>
              <a:t> никотин и </a:t>
            </a:r>
            <a:r>
              <a:rPr lang="ru-RU" sz="2400" dirty="0" err="1"/>
              <a:t>други</a:t>
            </a:r>
            <a:r>
              <a:rPr lang="ru-RU" sz="2400" dirty="0"/>
              <a:t> </a:t>
            </a:r>
            <a:r>
              <a:rPr lang="ru-RU" sz="2400" dirty="0" err="1"/>
              <a:t>овкусяващи</a:t>
            </a:r>
            <a:r>
              <a:rPr lang="ru-RU" sz="2400" dirty="0"/>
              <a:t> и </a:t>
            </a:r>
            <a:r>
              <a:rPr lang="ru-RU" sz="2400" dirty="0" err="1"/>
              <a:t>ароматни</a:t>
            </a:r>
            <a:r>
              <a:rPr lang="ru-RU" sz="2400" dirty="0"/>
              <a:t> вещества.</a:t>
            </a:r>
          </a:p>
          <a:p>
            <a:pPr algn="just"/>
            <a:r>
              <a:rPr lang="ru-RU" sz="2400" dirty="0" err="1"/>
              <a:t>Пушенето</a:t>
            </a:r>
            <a:r>
              <a:rPr lang="ru-RU" sz="2400" dirty="0"/>
              <a:t> на </a:t>
            </a:r>
            <a:r>
              <a:rPr lang="ru-RU" sz="2400" dirty="0" err="1"/>
              <a:t>електронни</a:t>
            </a:r>
            <a:r>
              <a:rPr lang="ru-RU" sz="2400" dirty="0"/>
              <a:t> </a:t>
            </a:r>
            <a:r>
              <a:rPr lang="ru-RU" sz="2400" dirty="0" err="1"/>
              <a:t>цигари</a:t>
            </a:r>
            <a:r>
              <a:rPr lang="ru-RU" sz="2400" dirty="0"/>
              <a:t>, </a:t>
            </a:r>
            <a:r>
              <a:rPr lang="ru-RU" sz="2400" dirty="0" err="1"/>
              <a:t>лули</a:t>
            </a:r>
            <a:r>
              <a:rPr lang="ru-RU" sz="2400" dirty="0"/>
              <a:t>, </a:t>
            </a:r>
            <a:r>
              <a:rPr lang="ru-RU" sz="2400" dirty="0" err="1"/>
              <a:t>контейнери</a:t>
            </a:r>
            <a:r>
              <a:rPr lang="ru-RU" sz="2400" dirty="0"/>
              <a:t>, </a:t>
            </a:r>
            <a:r>
              <a:rPr lang="ru-RU" sz="2400" dirty="0" err="1"/>
              <a:t>писалсалки</a:t>
            </a:r>
            <a:r>
              <a:rPr lang="ru-RU" sz="2400" dirty="0"/>
              <a:t> и </a:t>
            </a:r>
            <a:r>
              <a:rPr lang="ru-RU" sz="2400" dirty="0" err="1"/>
              <a:t>други</a:t>
            </a:r>
            <a:r>
              <a:rPr lang="ru-RU" sz="2400" dirty="0"/>
              <a:t> устройства </a:t>
            </a:r>
            <a:r>
              <a:rPr lang="ru-RU" sz="2400" dirty="0" err="1"/>
              <a:t>напоследък</a:t>
            </a:r>
            <a:r>
              <a:rPr lang="ru-RU" sz="2400" dirty="0"/>
              <a:t> става все </a:t>
            </a:r>
            <a:r>
              <a:rPr lang="ru-RU" sz="2400" dirty="0" err="1"/>
              <a:t>по-разпространено</a:t>
            </a:r>
            <a:r>
              <a:rPr lang="ru-RU" sz="2400" dirty="0"/>
              <a:t> </a:t>
            </a:r>
            <a:r>
              <a:rPr lang="ru-RU" sz="2400" dirty="0" err="1"/>
              <a:t>както</a:t>
            </a:r>
            <a:r>
              <a:rPr lang="ru-RU" sz="2400" dirty="0"/>
              <a:t> сред </a:t>
            </a:r>
            <a:r>
              <a:rPr lang="ru-RU" sz="2400" dirty="0" err="1"/>
              <a:t>възрастните</a:t>
            </a:r>
            <a:r>
              <a:rPr lang="ru-RU" sz="2400" dirty="0"/>
              <a:t>, </a:t>
            </a:r>
            <a:r>
              <a:rPr lang="ru-RU" sz="2400" dirty="0" err="1"/>
              <a:t>така</a:t>
            </a:r>
            <a:r>
              <a:rPr lang="ru-RU" sz="2400" dirty="0"/>
              <a:t> и </a:t>
            </a:r>
            <a:r>
              <a:rPr lang="ru-RU" sz="2400" dirty="0" smtClean="0"/>
              <a:t>сред </a:t>
            </a:r>
            <a:r>
              <a:rPr lang="ru-RU" sz="2400" dirty="0" err="1"/>
              <a:t>младите</a:t>
            </a:r>
            <a:r>
              <a:rPr lang="ru-RU" sz="2400" dirty="0"/>
              <a:t> хора. </a:t>
            </a:r>
            <a:r>
              <a:rPr lang="ru-RU" sz="2400" dirty="0" err="1"/>
              <a:t>Причината</a:t>
            </a:r>
            <a:r>
              <a:rPr lang="ru-RU" sz="2400" dirty="0"/>
              <a:t> за </a:t>
            </a:r>
            <a:r>
              <a:rPr lang="ru-RU" sz="2400" dirty="0" err="1"/>
              <a:t>тове</a:t>
            </a:r>
            <a:r>
              <a:rPr lang="ru-RU" sz="2400" dirty="0"/>
              <a:t> е </a:t>
            </a:r>
            <a:r>
              <a:rPr lang="ru-RU" sz="2400" dirty="0" err="1"/>
              <a:t>масираната</a:t>
            </a:r>
            <a:r>
              <a:rPr lang="ru-RU" sz="2400" dirty="0"/>
              <a:t> им </a:t>
            </a:r>
            <a:r>
              <a:rPr lang="ru-RU" sz="2400" b="1" u="sng" dirty="0"/>
              <a:t>реклама</a:t>
            </a:r>
            <a:r>
              <a:rPr lang="ru-RU" sz="2400" dirty="0"/>
              <a:t>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b="1" u="sng" dirty="0" err="1"/>
              <a:t>безвредни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Тук </a:t>
            </a:r>
            <a:r>
              <a:rPr lang="ru-RU" sz="2400" dirty="0" err="1"/>
              <a:t>има</a:t>
            </a:r>
            <a:r>
              <a:rPr lang="ru-RU" sz="2400" dirty="0"/>
              <a:t> две </a:t>
            </a:r>
            <a:r>
              <a:rPr lang="ru-RU" sz="2400" dirty="0" err="1"/>
              <a:t>ключови</a:t>
            </a:r>
            <a:r>
              <a:rPr lang="ru-RU" sz="2400" dirty="0"/>
              <a:t> </a:t>
            </a:r>
            <a:r>
              <a:rPr lang="ru-RU" sz="2400" dirty="0" err="1"/>
              <a:t>думи</a:t>
            </a:r>
            <a:r>
              <a:rPr lang="ru-RU" sz="2400" dirty="0"/>
              <a:t> – реклама и </a:t>
            </a:r>
            <a:r>
              <a:rPr lang="ru-RU" sz="2400" dirty="0" err="1"/>
              <a:t>безвредни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r>
              <a:rPr lang="ru-RU" sz="2000" b="1" u="sng" dirty="0"/>
              <a:t>РЕКЛАМИРАТ</a:t>
            </a:r>
            <a:r>
              <a:rPr lang="ru-RU" sz="2000" dirty="0"/>
              <a:t> се </a:t>
            </a:r>
            <a:r>
              <a:rPr lang="ru-RU" sz="2000" dirty="0" err="1"/>
              <a:t>продукти</a:t>
            </a:r>
            <a:r>
              <a:rPr lang="ru-RU" sz="2000" dirty="0"/>
              <a:t> с цел </a:t>
            </a:r>
            <a:r>
              <a:rPr lang="ru-RU" sz="2000" dirty="0" err="1"/>
              <a:t>увеличаване</a:t>
            </a:r>
            <a:r>
              <a:rPr lang="ru-RU" sz="2000" dirty="0"/>
              <a:t> на </a:t>
            </a:r>
            <a:r>
              <a:rPr lang="ru-RU" sz="2000" dirty="0" err="1"/>
              <a:t>печалбите</a:t>
            </a:r>
            <a:r>
              <a:rPr lang="ru-RU" sz="2000" dirty="0"/>
              <a:t> на производителя. </a:t>
            </a:r>
            <a:r>
              <a:rPr lang="ru-RU" sz="2000" dirty="0" err="1"/>
              <a:t>Печалбата</a:t>
            </a:r>
            <a:r>
              <a:rPr lang="ru-RU" sz="2000" dirty="0"/>
              <a:t> за </a:t>
            </a:r>
            <a:r>
              <a:rPr lang="ru-RU" sz="2000" dirty="0" err="1"/>
              <a:t>едни</a:t>
            </a:r>
            <a:r>
              <a:rPr lang="ru-RU" sz="2000" dirty="0"/>
              <a:t> неминуемо води до загуби на </a:t>
            </a:r>
            <a:r>
              <a:rPr lang="ru-RU" sz="2000" dirty="0" err="1"/>
              <a:t>други</a:t>
            </a:r>
            <a:r>
              <a:rPr lang="ru-RU" sz="2000" dirty="0"/>
              <a:t>. </a:t>
            </a:r>
            <a:r>
              <a:rPr lang="ru-RU" sz="2000" dirty="0" err="1"/>
              <a:t>Докато</a:t>
            </a:r>
            <a:r>
              <a:rPr lang="ru-RU" sz="2000" dirty="0"/>
              <a:t> </a:t>
            </a:r>
            <a:r>
              <a:rPr lang="ru-RU" sz="2000" dirty="0" smtClean="0"/>
              <a:t>производителя </a:t>
            </a:r>
            <a:r>
              <a:rPr lang="ru-RU" sz="2000" dirty="0" err="1" smtClean="0"/>
              <a:t>печели</a:t>
            </a:r>
            <a:r>
              <a:rPr lang="ru-RU" sz="2000" dirty="0" smtClean="0"/>
              <a:t>, </a:t>
            </a:r>
            <a:r>
              <a:rPr lang="ru-RU" sz="2000" dirty="0"/>
              <a:t>то потребителя </a:t>
            </a:r>
            <a:r>
              <a:rPr lang="ru-RU" sz="2000" dirty="0" err="1"/>
              <a:t>винаги</a:t>
            </a:r>
            <a:r>
              <a:rPr lang="ru-RU" sz="2000" dirty="0"/>
              <a:t> губи </a:t>
            </a:r>
            <a:r>
              <a:rPr lang="ru-RU" sz="2000" dirty="0" err="1"/>
              <a:t>що</a:t>
            </a:r>
            <a:r>
              <a:rPr lang="ru-RU" sz="2000" dirty="0"/>
              <a:t> се </a:t>
            </a:r>
            <a:r>
              <a:rPr lang="ru-RU" sz="2000" dirty="0" err="1"/>
              <a:t>касае</a:t>
            </a:r>
            <a:r>
              <a:rPr lang="ru-RU" sz="2000" dirty="0"/>
              <a:t> за </a:t>
            </a:r>
            <a:r>
              <a:rPr lang="ru-RU" sz="2000" dirty="0" err="1"/>
              <a:t>тютюневите</a:t>
            </a:r>
            <a:r>
              <a:rPr lang="ru-RU" sz="2000" dirty="0"/>
              <a:t> и </a:t>
            </a:r>
            <a:r>
              <a:rPr lang="ru-RU" sz="2000" dirty="0" err="1"/>
              <a:t>нетютюневи</a:t>
            </a:r>
            <a:r>
              <a:rPr lang="ru-RU" sz="2000" dirty="0"/>
              <a:t> изделия. </a:t>
            </a:r>
            <a:r>
              <a:rPr lang="ru-RU" sz="2000" dirty="0" err="1"/>
              <a:t>Лошото</a:t>
            </a:r>
            <a:r>
              <a:rPr lang="ru-RU" sz="2000" dirty="0"/>
              <a:t> е, че </a:t>
            </a:r>
            <a:r>
              <a:rPr lang="ru-RU" sz="2000" dirty="0" err="1"/>
              <a:t>масираната</a:t>
            </a:r>
            <a:r>
              <a:rPr lang="ru-RU" sz="2000" dirty="0"/>
              <a:t> реклама води до </a:t>
            </a:r>
            <a:r>
              <a:rPr lang="ru-RU" sz="2000" dirty="0" err="1"/>
              <a:t>дългосрочно</a:t>
            </a:r>
            <a:r>
              <a:rPr lang="ru-RU" sz="2000" dirty="0"/>
              <a:t>, </a:t>
            </a:r>
            <a:r>
              <a:rPr lang="ru-RU" sz="2000" dirty="0" err="1"/>
              <a:t>дори</a:t>
            </a:r>
            <a:r>
              <a:rPr lang="ru-RU" sz="2000" dirty="0"/>
              <a:t> </a:t>
            </a:r>
            <a:r>
              <a:rPr lang="ru-RU" sz="2000" dirty="0" err="1"/>
              <a:t>доживотно</a:t>
            </a:r>
            <a:r>
              <a:rPr lang="ru-RU" sz="2000" dirty="0"/>
              <a:t> </a:t>
            </a:r>
            <a:r>
              <a:rPr lang="ru-RU" sz="2000" dirty="0" err="1"/>
              <a:t>пристрастяване</a:t>
            </a:r>
            <a:r>
              <a:rPr lang="ru-RU" sz="2000" dirty="0"/>
              <a:t>. </a:t>
            </a:r>
            <a:r>
              <a:rPr lang="ru-RU" sz="2000" dirty="0" err="1"/>
              <a:t>Забележете</a:t>
            </a:r>
            <a:r>
              <a:rPr lang="ru-RU" sz="2000" dirty="0"/>
              <a:t>, потребителя губи не само парите си, но и </a:t>
            </a:r>
            <a:r>
              <a:rPr lang="ru-RU" sz="2000" dirty="0" err="1"/>
              <a:t>здравето</a:t>
            </a:r>
            <a:r>
              <a:rPr lang="ru-RU" sz="2000" dirty="0"/>
              <a:t> си. </a:t>
            </a:r>
            <a:r>
              <a:rPr lang="ru-RU" sz="2000" dirty="0" err="1"/>
              <a:t>Коментара</a:t>
            </a:r>
            <a:r>
              <a:rPr lang="ru-RU" sz="2000" dirty="0"/>
              <a:t> за </a:t>
            </a:r>
            <a:r>
              <a:rPr lang="ru-RU" sz="2000" dirty="0" err="1"/>
              <a:t>думата</a:t>
            </a:r>
            <a:r>
              <a:rPr lang="ru-RU" sz="2000" dirty="0"/>
              <a:t> </a:t>
            </a:r>
            <a:r>
              <a:rPr lang="ru-RU" sz="2000" b="1" u="sng" dirty="0"/>
              <a:t>БЕЗВРЕДНИ</a:t>
            </a:r>
            <a:r>
              <a:rPr lang="ru-RU" sz="2000" dirty="0"/>
              <a:t> </a:t>
            </a:r>
            <a:r>
              <a:rPr lang="ru-RU" sz="2000" dirty="0" err="1"/>
              <a:t>предстои</a:t>
            </a:r>
            <a:r>
              <a:rPr lang="ru-RU" sz="2000" dirty="0"/>
              <a:t>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12218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25147" y="535258"/>
            <a:ext cx="8930343" cy="1248936"/>
          </a:xfrm>
        </p:spPr>
        <p:txBody>
          <a:bodyPr>
            <a:normAutofit/>
          </a:bodyPr>
          <a:lstStyle/>
          <a:p>
            <a:pPr algn="ctr"/>
            <a:r>
              <a:rPr lang="bg-BG" sz="6600" b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ВЕЙПИНГ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50721" y="2263566"/>
            <a:ext cx="8595360" cy="435133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ПЕТ ФАКТА, </a:t>
            </a:r>
          </a:p>
          <a:p>
            <a:pPr algn="ctr"/>
            <a:endParaRPr lang="ru-RU" sz="3200" b="1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КОИТО ТРЯБВА ДА ЗНАЕТЕ !!!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832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37117"/>
            <a:ext cx="5051502" cy="944190"/>
          </a:xfrm>
        </p:spPr>
        <p:txBody>
          <a:bodyPr/>
          <a:lstStyle/>
          <a:p>
            <a:pPr algn="ctr"/>
            <a:r>
              <a:rPr lang="bg-BG" dirty="0"/>
              <a:t>ВЕЙПИНГ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970156"/>
            <a:ext cx="6668333" cy="5887843"/>
          </a:xfrm>
        </p:spPr>
        <p:txBody>
          <a:bodyPr>
            <a:normAutofit fontScale="40000" lnSpcReduction="20000"/>
          </a:bodyPr>
          <a:lstStyle/>
          <a:p>
            <a:endParaRPr lang="bg-BG" dirty="0"/>
          </a:p>
          <a:p>
            <a:pPr marL="0" indent="0">
              <a:buNone/>
            </a:pPr>
            <a:r>
              <a:rPr lang="bg-BG" sz="5000" b="1" dirty="0"/>
              <a:t>1. </a:t>
            </a:r>
            <a:r>
              <a:rPr lang="bg-BG" sz="5000" b="1" dirty="0" err="1"/>
              <a:t>Вейпингът</a:t>
            </a:r>
            <a:r>
              <a:rPr lang="bg-BG" sz="5000" b="1" dirty="0"/>
              <a:t> </a:t>
            </a:r>
            <a:r>
              <a:rPr lang="bg-BG" sz="5000" b="1" u="sng" dirty="0"/>
              <a:t>не е</a:t>
            </a:r>
            <a:r>
              <a:rPr lang="bg-BG" sz="5000" b="1" dirty="0"/>
              <a:t> по-малко вреден от тютюнопушенето</a:t>
            </a:r>
          </a:p>
          <a:p>
            <a:endParaRPr lang="bg-BG" sz="5000" dirty="0"/>
          </a:p>
          <a:p>
            <a:pPr marL="0" indent="0">
              <a:buNone/>
            </a:pPr>
            <a:r>
              <a:rPr lang="bg-BG" sz="5000" dirty="0"/>
              <a:t>Електронната цигара загрява течност, съдържаща никотин, </a:t>
            </a:r>
            <a:r>
              <a:rPr lang="bg-BG" sz="5000" dirty="0" err="1"/>
              <a:t>ароматизатори</a:t>
            </a:r>
            <a:r>
              <a:rPr lang="bg-BG" sz="5000" dirty="0"/>
              <a:t> и други химикали, за да създаде аерозол, който се вдишва. </a:t>
            </a:r>
          </a:p>
          <a:p>
            <a:pPr marL="0" indent="0">
              <a:buNone/>
            </a:pPr>
            <a:r>
              <a:rPr lang="bg-BG" sz="5000" dirty="0"/>
              <a:t>Традиционната тютюнева цигара съдържа около 7000 химикала, повечето от които са токсични. Убеждават ви, че електронните цигари съдържат по-малко токсини – дали е така!</a:t>
            </a:r>
          </a:p>
          <a:p>
            <a:pPr marL="0" indent="0">
              <a:buNone/>
            </a:pPr>
            <a:r>
              <a:rPr lang="ru-RU" sz="5000" dirty="0" err="1"/>
              <a:t>Изследване</a:t>
            </a:r>
            <a:r>
              <a:rPr lang="ru-RU" sz="5000" dirty="0"/>
              <a:t> на Университета Джон </a:t>
            </a:r>
            <a:r>
              <a:rPr lang="ru-RU" sz="5000" dirty="0" err="1"/>
              <a:t>Хопкинс</a:t>
            </a:r>
            <a:r>
              <a:rPr lang="ru-RU" sz="5000" dirty="0"/>
              <a:t> </a:t>
            </a:r>
            <a:r>
              <a:rPr lang="ru-RU" sz="5000" dirty="0" err="1"/>
              <a:t>върху</a:t>
            </a:r>
            <a:r>
              <a:rPr lang="ru-RU" sz="5000" dirty="0"/>
              <a:t> </a:t>
            </a:r>
            <a:r>
              <a:rPr lang="ru-RU" sz="5000" dirty="0" err="1"/>
              <a:t>съставките</a:t>
            </a:r>
            <a:r>
              <a:rPr lang="ru-RU" sz="5000" dirty="0"/>
              <a:t> на </a:t>
            </a:r>
            <a:r>
              <a:rPr lang="ru-RU" sz="5000" dirty="0" err="1"/>
              <a:t>вейп</a:t>
            </a:r>
            <a:r>
              <a:rPr lang="ru-RU" sz="5000" dirty="0"/>
              <a:t>, </a:t>
            </a:r>
            <a:r>
              <a:rPr lang="ru-RU" sz="5000" dirty="0" err="1"/>
              <a:t>публикувано</a:t>
            </a:r>
            <a:r>
              <a:rPr lang="ru-RU" sz="5000" dirty="0"/>
              <a:t> </a:t>
            </a:r>
            <a:r>
              <a:rPr lang="ru-RU" sz="5000" dirty="0" err="1"/>
              <a:t>през</a:t>
            </a:r>
            <a:r>
              <a:rPr lang="ru-RU" sz="5000" dirty="0"/>
              <a:t> 2021 г., </a:t>
            </a:r>
            <a:r>
              <a:rPr lang="ru-RU" sz="5000" dirty="0" err="1"/>
              <a:t>разкрива</a:t>
            </a:r>
            <a:r>
              <a:rPr lang="ru-RU" sz="5000" dirty="0"/>
              <a:t> </a:t>
            </a:r>
            <a:r>
              <a:rPr lang="ru-RU" sz="5000" dirty="0" err="1"/>
              <a:t>хиляди</a:t>
            </a:r>
            <a:r>
              <a:rPr lang="ru-RU" sz="5000" dirty="0"/>
              <a:t> химически вещества, </a:t>
            </a:r>
            <a:r>
              <a:rPr lang="ru-RU" sz="5000" dirty="0" err="1"/>
              <a:t>повечето</a:t>
            </a:r>
            <a:r>
              <a:rPr lang="ru-RU" sz="5000" dirty="0"/>
              <a:t> от </a:t>
            </a:r>
            <a:r>
              <a:rPr lang="ru-RU" sz="5000" dirty="0" err="1"/>
              <a:t>които</a:t>
            </a:r>
            <a:r>
              <a:rPr lang="ru-RU" sz="5000" dirty="0"/>
              <a:t> все </a:t>
            </a:r>
            <a:r>
              <a:rPr lang="ru-RU" sz="5000" dirty="0" err="1"/>
              <a:t>още</a:t>
            </a:r>
            <a:r>
              <a:rPr lang="ru-RU" sz="5000" dirty="0"/>
              <a:t> не </a:t>
            </a:r>
            <a:r>
              <a:rPr lang="ru-RU" sz="5000" dirty="0" err="1"/>
              <a:t>са</a:t>
            </a:r>
            <a:r>
              <a:rPr lang="ru-RU" sz="5000" dirty="0"/>
              <a:t> </a:t>
            </a:r>
            <a:r>
              <a:rPr lang="ru-RU" sz="5000" dirty="0" err="1"/>
              <a:t>идентифицирани</a:t>
            </a:r>
            <a:r>
              <a:rPr lang="ru-RU" sz="5000" dirty="0"/>
              <a:t>. </a:t>
            </a:r>
          </a:p>
          <a:p>
            <a:pPr marL="0" indent="0">
              <a:buNone/>
            </a:pPr>
            <a:r>
              <a:rPr lang="ru-RU" sz="5000" dirty="0"/>
              <a:t>В </a:t>
            </a:r>
            <a:r>
              <a:rPr lang="ru-RU" sz="5000" dirty="0" err="1"/>
              <a:t>днешно</a:t>
            </a:r>
            <a:r>
              <a:rPr lang="ru-RU" sz="5000" dirty="0"/>
              <a:t> </a:t>
            </a:r>
            <a:r>
              <a:rPr lang="ru-RU" sz="5000" dirty="0" err="1"/>
              <a:t>време</a:t>
            </a:r>
            <a:r>
              <a:rPr lang="ru-RU" sz="5000" dirty="0"/>
              <a:t> </a:t>
            </a:r>
            <a:r>
              <a:rPr lang="ru-RU" sz="5000" dirty="0" err="1"/>
              <a:t>има</a:t>
            </a:r>
            <a:r>
              <a:rPr lang="ru-RU" sz="5000" dirty="0"/>
              <a:t> много марки и </a:t>
            </a:r>
            <a:r>
              <a:rPr lang="ru-RU" sz="5000" dirty="0" err="1"/>
              <a:t>видове</a:t>
            </a:r>
            <a:r>
              <a:rPr lang="ru-RU" sz="5000" dirty="0"/>
              <a:t> </a:t>
            </a:r>
            <a:r>
              <a:rPr lang="ru-RU" sz="5000" dirty="0" err="1"/>
              <a:t>вейпове</a:t>
            </a:r>
            <a:r>
              <a:rPr lang="ru-RU" sz="5000" dirty="0"/>
              <a:t> за </a:t>
            </a:r>
            <a:r>
              <a:rPr lang="ru-RU" sz="5000" dirty="0" err="1"/>
              <a:t>еднократна</a:t>
            </a:r>
            <a:r>
              <a:rPr lang="ru-RU" sz="5000" dirty="0"/>
              <a:t> </a:t>
            </a:r>
            <a:r>
              <a:rPr lang="ru-RU" sz="5000" dirty="0" err="1"/>
              <a:t>употреба</a:t>
            </a:r>
            <a:r>
              <a:rPr lang="ru-RU" sz="5000" dirty="0"/>
              <a:t>, </a:t>
            </a:r>
            <a:r>
              <a:rPr lang="ru-RU" sz="5000" dirty="0" err="1"/>
              <a:t>които</a:t>
            </a:r>
            <a:r>
              <a:rPr lang="ru-RU" sz="5000" dirty="0"/>
              <a:t> </a:t>
            </a:r>
            <a:r>
              <a:rPr lang="ru-RU" sz="5000" dirty="0" err="1"/>
              <a:t>може</a:t>
            </a:r>
            <a:r>
              <a:rPr lang="ru-RU" sz="5000" dirty="0"/>
              <a:t> да </a:t>
            </a:r>
            <a:r>
              <a:rPr lang="ru-RU" sz="5000" dirty="0" err="1"/>
              <a:t>съдържат</a:t>
            </a:r>
            <a:r>
              <a:rPr lang="ru-RU" sz="5000" dirty="0"/>
              <a:t> 20 </a:t>
            </a:r>
            <a:r>
              <a:rPr lang="ru-RU" sz="5000" dirty="0" err="1"/>
              <a:t>mg</a:t>
            </a:r>
            <a:r>
              <a:rPr lang="ru-RU" sz="5000" dirty="0"/>
              <a:t>/</a:t>
            </a:r>
            <a:r>
              <a:rPr lang="ru-RU" sz="5000" dirty="0" err="1"/>
              <a:t>ml</a:t>
            </a:r>
            <a:r>
              <a:rPr lang="ru-RU" sz="5000" dirty="0"/>
              <a:t> никотин, </a:t>
            </a:r>
            <a:r>
              <a:rPr lang="ru-RU" sz="5000" dirty="0" err="1"/>
              <a:t>както</a:t>
            </a:r>
            <a:r>
              <a:rPr lang="ru-RU" sz="5000" dirty="0"/>
              <a:t> и </a:t>
            </a:r>
            <a:r>
              <a:rPr lang="ru-RU" sz="5000" dirty="0" err="1"/>
              <a:t>техни</a:t>
            </a:r>
            <a:r>
              <a:rPr lang="ru-RU" sz="5000" dirty="0"/>
              <a:t> вариант с "</a:t>
            </a:r>
            <a:r>
              <a:rPr lang="ru-RU" sz="5000" dirty="0" err="1"/>
              <a:t>нула</a:t>
            </a:r>
            <a:r>
              <a:rPr lang="ru-RU" sz="5000" dirty="0"/>
              <a:t>, три, шест или 12 </a:t>
            </a:r>
            <a:r>
              <a:rPr lang="ru-RU" sz="5000" dirty="0" err="1"/>
              <a:t>mg</a:t>
            </a:r>
            <a:r>
              <a:rPr lang="ru-RU" sz="5000" dirty="0"/>
              <a:t>/</a:t>
            </a:r>
            <a:r>
              <a:rPr lang="ru-RU" sz="5000" dirty="0" err="1"/>
              <a:t>ml</a:t>
            </a:r>
            <a:r>
              <a:rPr lang="ru-RU" sz="5000" dirty="0"/>
              <a:t>". </a:t>
            </a:r>
            <a:r>
              <a:rPr lang="ru-RU" sz="5000" dirty="0" err="1"/>
              <a:t>Според</a:t>
            </a:r>
            <a:r>
              <a:rPr lang="ru-RU" sz="5000" dirty="0"/>
              <a:t> </a:t>
            </a:r>
            <a:r>
              <a:rPr lang="ru-RU" sz="5000" dirty="0" err="1"/>
              <a:t>експерти</a:t>
            </a:r>
            <a:r>
              <a:rPr lang="ru-RU" sz="5000" dirty="0"/>
              <a:t>, 20 </a:t>
            </a:r>
            <a:r>
              <a:rPr lang="ru-RU" sz="5000" dirty="0" err="1"/>
              <a:t>mg</a:t>
            </a:r>
            <a:r>
              <a:rPr lang="ru-RU" sz="5000" dirty="0"/>
              <a:t>/</a:t>
            </a:r>
            <a:r>
              <a:rPr lang="ru-RU" sz="5000" dirty="0" err="1"/>
              <a:t>ml</a:t>
            </a:r>
            <a:r>
              <a:rPr lang="ru-RU" sz="5000" dirty="0"/>
              <a:t> се </a:t>
            </a:r>
            <a:r>
              <a:rPr lang="ru-RU" sz="5000" dirty="0" err="1"/>
              <a:t>равняват</a:t>
            </a:r>
            <a:r>
              <a:rPr lang="ru-RU" sz="5000" dirty="0"/>
              <a:t> на около 40 </a:t>
            </a:r>
            <a:r>
              <a:rPr lang="ru-RU" sz="5000" dirty="0" err="1"/>
              <a:t>цигари</a:t>
            </a:r>
            <a:r>
              <a:rPr lang="ru-RU" sz="5000" dirty="0"/>
              <a:t>.</a:t>
            </a:r>
          </a:p>
          <a:p>
            <a:pPr marL="0" indent="0">
              <a:buNone/>
            </a:pPr>
            <a:endParaRPr lang="ru-RU" sz="3400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8FD6A29-02D9-7EFC-C320-40BEC77BE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91" y="1319098"/>
            <a:ext cx="5629409" cy="45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5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2438" y="724828"/>
            <a:ext cx="4224528" cy="1226635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/>
              <a:t>ВЕЙПИНГ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6645" y="3164587"/>
            <a:ext cx="10301618" cy="33588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2</a:t>
            </a:r>
            <a:r>
              <a:rPr lang="bg-BG" sz="2000" dirty="0"/>
              <a:t>. </a:t>
            </a:r>
            <a:r>
              <a:rPr lang="bg-BG" sz="2000" dirty="0" err="1"/>
              <a:t>Електонните</a:t>
            </a:r>
            <a:r>
              <a:rPr lang="bg-BG" sz="2000" dirty="0"/>
              <a:t> цигари не могат да ви помогнат да се откажете от тютюнопушенето.</a:t>
            </a:r>
          </a:p>
          <a:p>
            <a:pPr marL="0" lvl="0" indent="0">
              <a:buNone/>
            </a:pPr>
            <a:r>
              <a:rPr lang="bg-BG" sz="2000" dirty="0"/>
              <a:t>Използването на електронни цигари води до нов вид зависимост.</a:t>
            </a:r>
            <a:r>
              <a:rPr lang="ru-RU" sz="2000" dirty="0"/>
              <a:t> </a:t>
            </a:r>
            <a:r>
              <a:rPr lang="ru-RU" sz="2000" dirty="0" err="1"/>
              <a:t>Това</a:t>
            </a:r>
            <a:r>
              <a:rPr lang="ru-RU" sz="2000" dirty="0"/>
              <a:t> </a:t>
            </a:r>
            <a:r>
              <a:rPr lang="ru-RU" sz="2000" dirty="0" err="1"/>
              <a:t>важи</a:t>
            </a:r>
            <a:r>
              <a:rPr lang="ru-RU" sz="2000" dirty="0"/>
              <a:t> </a:t>
            </a:r>
            <a:r>
              <a:rPr lang="ru-RU" sz="2000" dirty="0" err="1"/>
              <a:t>особено</a:t>
            </a:r>
            <a:r>
              <a:rPr lang="ru-RU" sz="2000" dirty="0"/>
              <a:t> за </a:t>
            </a:r>
            <a:r>
              <a:rPr lang="ru-RU" sz="2000" dirty="0" err="1"/>
              <a:t>продуктите</a:t>
            </a:r>
            <a:r>
              <a:rPr lang="ru-RU" sz="2000" dirty="0"/>
              <a:t> за </a:t>
            </a:r>
            <a:r>
              <a:rPr lang="ru-RU" sz="2000" dirty="0" err="1"/>
              <a:t>вейпинг</a:t>
            </a:r>
            <a:r>
              <a:rPr lang="ru-RU" sz="2000" dirty="0"/>
              <a:t>, </a:t>
            </a:r>
            <a:r>
              <a:rPr lang="ru-RU" sz="2000" dirty="0" err="1"/>
              <a:t>съдържащи</a:t>
            </a:r>
            <a:r>
              <a:rPr lang="ru-RU" sz="2000" dirty="0"/>
              <a:t> THC </a:t>
            </a:r>
            <a:r>
              <a:rPr lang="en-US" sz="2000" dirty="0">
                <a:latin typeface="Algerian" panose="04020705040A02060702" pitchFamily="82" charset="0"/>
              </a:rPr>
              <a:t>(</a:t>
            </a:r>
            <a:r>
              <a:rPr lang="bg-BG" sz="2000" dirty="0" err="1"/>
              <a:t>тетрахидроканабиол</a:t>
            </a:r>
            <a:r>
              <a:rPr lang="en-US" sz="2000" dirty="0">
                <a:latin typeface="Algerian" panose="04020705040A02060702" pitchFamily="82" charset="0"/>
              </a:rPr>
              <a:t>)</a:t>
            </a:r>
            <a:r>
              <a:rPr lang="ru-RU" sz="2000" dirty="0"/>
              <a:t>. THC е </a:t>
            </a:r>
            <a:r>
              <a:rPr lang="ru-RU" sz="2000" dirty="0" err="1"/>
              <a:t>основният</a:t>
            </a:r>
            <a:r>
              <a:rPr lang="ru-RU" sz="2000" dirty="0"/>
              <a:t> </a:t>
            </a:r>
            <a:r>
              <a:rPr lang="ru-RU" sz="2000" dirty="0" err="1"/>
              <a:t>психоактивен</a:t>
            </a:r>
            <a:r>
              <a:rPr lang="ru-RU" sz="2000" dirty="0"/>
              <a:t> компонент в </a:t>
            </a:r>
            <a:r>
              <a:rPr lang="ru-RU" sz="2000" dirty="0" err="1"/>
              <a:t>марихуаната</a:t>
            </a:r>
            <a:r>
              <a:rPr lang="ru-RU" sz="2000" dirty="0"/>
              <a:t>, </a:t>
            </a:r>
            <a:r>
              <a:rPr lang="ru-RU" sz="2000" dirty="0" err="1"/>
              <a:t>който</a:t>
            </a:r>
            <a:r>
              <a:rPr lang="ru-RU" sz="2000" dirty="0"/>
              <a:t> </a:t>
            </a:r>
            <a:r>
              <a:rPr lang="ru-RU" sz="2000" dirty="0" err="1"/>
              <a:t>предизвиква</a:t>
            </a:r>
            <a:r>
              <a:rPr lang="ru-RU" sz="2000" dirty="0"/>
              <a:t> </a:t>
            </a:r>
            <a:r>
              <a:rPr lang="ru-RU" sz="2000" dirty="0" err="1"/>
              <a:t>усещане</a:t>
            </a:r>
            <a:r>
              <a:rPr lang="ru-RU" sz="2000" dirty="0"/>
              <a:t> за </a:t>
            </a:r>
            <a:r>
              <a:rPr lang="ru-RU" sz="2000" dirty="0" err="1"/>
              <a:t>еуфория</a:t>
            </a:r>
            <a:r>
              <a:rPr lang="ru-RU" sz="2000" dirty="0"/>
              <a:t> и </a:t>
            </a:r>
            <a:r>
              <a:rPr lang="ru-RU" sz="2000" dirty="0" err="1"/>
              <a:t>опиянение</a:t>
            </a:r>
            <a:r>
              <a:rPr lang="ru-RU" sz="2000" dirty="0"/>
              <a:t>. Витамин Е ацетат е </a:t>
            </a:r>
            <a:r>
              <a:rPr lang="ru-RU" sz="2000" dirty="0" err="1"/>
              <a:t>химикал</a:t>
            </a:r>
            <a:r>
              <a:rPr lang="ru-RU" sz="2000" dirty="0"/>
              <a:t>, </a:t>
            </a:r>
            <a:r>
              <a:rPr lang="ru-RU" sz="2000" dirty="0" err="1"/>
              <a:t>който</a:t>
            </a:r>
            <a:r>
              <a:rPr lang="ru-RU" sz="2000" dirty="0"/>
              <a:t>, </a:t>
            </a:r>
            <a:r>
              <a:rPr lang="ru-RU" sz="2000" dirty="0" err="1"/>
              <a:t>често</a:t>
            </a:r>
            <a:r>
              <a:rPr lang="ru-RU" sz="2000" dirty="0"/>
              <a:t> се </a:t>
            </a:r>
            <a:r>
              <a:rPr lang="ru-RU" sz="2000" dirty="0" err="1"/>
              <a:t>използва</a:t>
            </a:r>
            <a:r>
              <a:rPr lang="ru-RU" sz="2000" dirty="0"/>
              <a:t> в </a:t>
            </a:r>
            <a:r>
              <a:rPr lang="ru-RU" sz="2000" dirty="0" err="1"/>
              <a:t>тези</a:t>
            </a:r>
            <a:r>
              <a:rPr lang="ru-RU" sz="2000" dirty="0"/>
              <a:t> </a:t>
            </a:r>
            <a:r>
              <a:rPr lang="ru-RU" sz="2000" dirty="0" err="1"/>
              <a:t>продукти</a:t>
            </a:r>
            <a:r>
              <a:rPr lang="ru-RU" sz="2000" dirty="0"/>
              <a:t> и се смята, че </a:t>
            </a:r>
            <a:r>
              <a:rPr lang="ru-RU" sz="2000" dirty="0" err="1"/>
              <a:t>причинява</a:t>
            </a:r>
            <a:r>
              <a:rPr lang="ru-RU" sz="2000" dirty="0"/>
              <a:t> </a:t>
            </a:r>
            <a:r>
              <a:rPr lang="ru-RU" sz="2000" dirty="0" err="1"/>
              <a:t>сериозни</a:t>
            </a:r>
            <a:r>
              <a:rPr lang="ru-RU" sz="2000" dirty="0"/>
              <a:t> </a:t>
            </a:r>
            <a:r>
              <a:rPr lang="ru-RU" sz="2000" dirty="0" err="1"/>
              <a:t>увреждания</a:t>
            </a:r>
            <a:r>
              <a:rPr lang="ru-RU" sz="2000" dirty="0"/>
              <a:t> на белите </a:t>
            </a:r>
            <a:r>
              <a:rPr lang="ru-RU" sz="2000" dirty="0" err="1"/>
              <a:t>дробове</a:t>
            </a:r>
            <a:r>
              <a:rPr lang="ru-RU" sz="2000" dirty="0"/>
              <a:t>. </a:t>
            </a:r>
            <a:r>
              <a:rPr lang="ru-RU" sz="2000" dirty="0" err="1"/>
              <a:t>Трябва</a:t>
            </a:r>
            <a:r>
              <a:rPr lang="ru-RU" sz="2000" dirty="0"/>
              <a:t> да се </a:t>
            </a:r>
            <a:r>
              <a:rPr lang="ru-RU" sz="2000" dirty="0" err="1"/>
              <a:t>знае</a:t>
            </a:r>
            <a:r>
              <a:rPr lang="ru-RU" sz="2000" dirty="0"/>
              <a:t>, че </a:t>
            </a:r>
            <a:r>
              <a:rPr lang="ru-RU" sz="2000" dirty="0" err="1"/>
              <a:t>употребата</a:t>
            </a:r>
            <a:r>
              <a:rPr lang="ru-RU" sz="2000" dirty="0"/>
              <a:t> на </a:t>
            </a:r>
            <a:r>
              <a:rPr lang="ru-RU" sz="2000" dirty="0" err="1"/>
              <a:t>тези</a:t>
            </a:r>
            <a:r>
              <a:rPr lang="ru-RU" sz="2000" dirty="0"/>
              <a:t> устройства </a:t>
            </a:r>
            <a:r>
              <a:rPr lang="ru-RU" sz="2000" dirty="0" err="1"/>
              <a:t>може</a:t>
            </a:r>
            <a:r>
              <a:rPr lang="ru-RU" sz="2000" dirty="0"/>
              <a:t> да </a:t>
            </a:r>
            <a:r>
              <a:rPr lang="ru-RU" sz="2000" dirty="0" err="1"/>
              <a:t>задълбочи</a:t>
            </a:r>
            <a:r>
              <a:rPr lang="ru-RU" sz="2000" dirty="0"/>
              <a:t> </a:t>
            </a:r>
            <a:r>
              <a:rPr lang="ru-RU" sz="2000" dirty="0" err="1"/>
              <a:t>никотиновата</a:t>
            </a:r>
            <a:r>
              <a:rPr lang="ru-RU" sz="2000" dirty="0"/>
              <a:t> </a:t>
            </a:r>
            <a:r>
              <a:rPr lang="ru-RU" sz="2000" dirty="0" err="1"/>
              <a:t>зависимост</a:t>
            </a:r>
            <a:r>
              <a:rPr lang="ru-RU" sz="2000" dirty="0"/>
              <a:t>, </a:t>
            </a:r>
            <a:r>
              <a:rPr lang="ru-RU" sz="2000" dirty="0" err="1"/>
              <a:t>особено</a:t>
            </a:r>
            <a:r>
              <a:rPr lang="ru-RU" sz="2000" dirty="0"/>
              <a:t> </a:t>
            </a:r>
            <a:r>
              <a:rPr lang="ru-RU" sz="2000" dirty="0" err="1"/>
              <a:t>ако</a:t>
            </a:r>
            <a:r>
              <a:rPr lang="ru-RU" sz="2000" dirty="0"/>
              <a:t> не се </a:t>
            </a:r>
            <a:r>
              <a:rPr lang="ru-RU" sz="2000" dirty="0" err="1"/>
              <a:t>контролира</a:t>
            </a:r>
            <a:r>
              <a:rPr lang="ru-RU" sz="2000" dirty="0"/>
              <a:t>.</a:t>
            </a:r>
            <a:endParaRPr lang="bg-BG" sz="20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F621F1A-A4ED-8F94-33C4-DE70D34A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62" y="0"/>
            <a:ext cx="6140488" cy="28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ВЕЙПИНГ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0BA6DA5-8933-330D-E5A1-C6544378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28" y="53525"/>
            <a:ext cx="9144000" cy="6858000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9A8439A6-331F-4391-6E8D-93DE4CA23660}"/>
              </a:ext>
            </a:extLst>
          </p:cNvPr>
          <p:cNvSpPr/>
          <p:nvPr/>
        </p:nvSpPr>
        <p:spPr>
          <a:xfrm>
            <a:off x="1929161" y="535260"/>
            <a:ext cx="4088780" cy="654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2603" y="677863"/>
            <a:ext cx="5685338" cy="564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3. </a:t>
            </a:r>
            <a:r>
              <a:rPr lang="ru-RU" sz="2400" dirty="0" err="1"/>
              <a:t>Електронните</a:t>
            </a:r>
            <a:r>
              <a:rPr lang="ru-RU" sz="2400" dirty="0"/>
              <a:t> </a:t>
            </a:r>
            <a:r>
              <a:rPr lang="ru-RU" sz="2400" dirty="0" err="1"/>
              <a:t>цигари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също</a:t>
            </a:r>
            <a:r>
              <a:rPr lang="ru-RU" sz="2400" dirty="0"/>
              <a:t> толкова </a:t>
            </a:r>
            <a:r>
              <a:rPr lang="ru-RU" sz="2400" dirty="0" err="1"/>
              <a:t>пристрастяващи</a:t>
            </a:r>
            <a:r>
              <a:rPr lang="ru-RU" sz="2400" dirty="0"/>
              <a:t>, </a:t>
            </a:r>
            <a:r>
              <a:rPr lang="ru-RU" sz="2400" dirty="0" err="1"/>
              <a:t>колкото</a:t>
            </a:r>
            <a:r>
              <a:rPr lang="ru-RU" sz="2400" dirty="0"/>
              <a:t> и </a:t>
            </a:r>
            <a:r>
              <a:rPr lang="ru-RU" sz="2400" dirty="0" err="1"/>
              <a:t>традиционните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Както</a:t>
            </a:r>
            <a:r>
              <a:rPr lang="ru-RU" sz="2400" dirty="0"/>
              <a:t> </a:t>
            </a:r>
            <a:r>
              <a:rPr lang="ru-RU" sz="2400" dirty="0" err="1"/>
              <a:t>електронните</a:t>
            </a:r>
            <a:r>
              <a:rPr lang="ru-RU" sz="2400" dirty="0"/>
              <a:t>, </a:t>
            </a:r>
            <a:r>
              <a:rPr lang="ru-RU" sz="2400" dirty="0" err="1"/>
              <a:t>така</a:t>
            </a:r>
            <a:r>
              <a:rPr lang="ru-RU" sz="2400" dirty="0"/>
              <a:t> и </a:t>
            </a:r>
            <a:r>
              <a:rPr lang="ru-RU" sz="2400" dirty="0" err="1"/>
              <a:t>обикновените</a:t>
            </a:r>
            <a:r>
              <a:rPr lang="ru-RU" sz="2400" dirty="0"/>
              <a:t> </a:t>
            </a:r>
            <a:r>
              <a:rPr lang="ru-RU" sz="2400" dirty="0" err="1"/>
              <a:t>цигари</a:t>
            </a:r>
            <a:r>
              <a:rPr lang="ru-RU" sz="2400" dirty="0"/>
              <a:t> </a:t>
            </a:r>
            <a:r>
              <a:rPr lang="ru-RU" sz="2400" dirty="0" err="1"/>
              <a:t>съдържат</a:t>
            </a:r>
            <a:r>
              <a:rPr lang="ru-RU" sz="2400" dirty="0"/>
              <a:t> никотин,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според</a:t>
            </a:r>
            <a:r>
              <a:rPr lang="ru-RU" sz="2400" dirty="0"/>
              <a:t> </a:t>
            </a:r>
            <a:r>
              <a:rPr lang="ru-RU" sz="2400" dirty="0" err="1"/>
              <a:t>изследванията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да </a:t>
            </a:r>
            <a:r>
              <a:rPr lang="ru-RU" sz="2400" dirty="0" err="1"/>
              <a:t>бъде</a:t>
            </a:r>
            <a:r>
              <a:rPr lang="ru-RU" sz="2400" dirty="0"/>
              <a:t> толкова </a:t>
            </a:r>
            <a:r>
              <a:rPr lang="ru-RU" sz="2400" dirty="0" err="1"/>
              <a:t>пристрастяващ</a:t>
            </a:r>
            <a:r>
              <a:rPr lang="ru-RU" sz="2400" dirty="0"/>
              <a:t>, </a:t>
            </a:r>
            <a:r>
              <a:rPr lang="ru-RU" sz="2400" dirty="0" err="1"/>
              <a:t>колкото</a:t>
            </a:r>
            <a:r>
              <a:rPr lang="ru-RU" sz="2400" dirty="0"/>
              <a:t> </a:t>
            </a:r>
            <a:r>
              <a:rPr lang="ru-RU" sz="2400" dirty="0" err="1"/>
              <a:t>хероина</a:t>
            </a:r>
            <a:r>
              <a:rPr lang="ru-RU" sz="2400" dirty="0"/>
              <a:t> и кокаина</a:t>
            </a:r>
            <a:r>
              <a:rPr lang="ru-RU" sz="2400" dirty="0" smtClean="0"/>
              <a:t>. </a:t>
            </a:r>
            <a:r>
              <a:rPr lang="ru-RU" sz="2400" dirty="0" err="1"/>
              <a:t>П</a:t>
            </a:r>
            <a:r>
              <a:rPr lang="ru-RU" sz="2400" dirty="0" err="1" smtClean="0"/>
              <a:t>о-лошо</a:t>
            </a:r>
            <a:r>
              <a:rPr lang="ru-RU" sz="2400" dirty="0"/>
              <a:t>, много потребители на </a:t>
            </a:r>
            <a:r>
              <a:rPr lang="ru-RU" sz="2400" dirty="0" err="1"/>
              <a:t>електронни</a:t>
            </a:r>
            <a:r>
              <a:rPr lang="ru-RU" sz="2400" dirty="0"/>
              <a:t> </a:t>
            </a:r>
            <a:r>
              <a:rPr lang="ru-RU" sz="2400" dirty="0" err="1"/>
              <a:t>цигари</a:t>
            </a:r>
            <a:r>
              <a:rPr lang="ru-RU" sz="2400" dirty="0"/>
              <a:t> </a:t>
            </a:r>
            <a:r>
              <a:rPr lang="ru-RU" sz="2400" dirty="0" err="1"/>
              <a:t>получават</a:t>
            </a:r>
            <a:r>
              <a:rPr lang="ru-RU" sz="2400" dirty="0"/>
              <a:t> </a:t>
            </a:r>
            <a:r>
              <a:rPr lang="ru-RU" sz="2400" dirty="0" err="1"/>
              <a:t>дори</a:t>
            </a:r>
            <a:r>
              <a:rPr lang="ru-RU" sz="2400" dirty="0"/>
              <a:t> </a:t>
            </a:r>
            <a:r>
              <a:rPr lang="ru-RU" sz="2400" dirty="0" err="1"/>
              <a:t>повече</a:t>
            </a:r>
            <a:r>
              <a:rPr lang="ru-RU" sz="2400" dirty="0"/>
              <a:t> никотин, </a:t>
            </a:r>
            <a:r>
              <a:rPr lang="ru-RU" sz="2400" dirty="0" err="1"/>
              <a:t>отколкото</a:t>
            </a:r>
            <a:r>
              <a:rPr lang="ru-RU" sz="2400" dirty="0"/>
              <a:t> </a:t>
            </a:r>
            <a:r>
              <a:rPr lang="ru-RU" sz="2400" dirty="0" err="1"/>
              <a:t>биха</a:t>
            </a:r>
            <a:r>
              <a:rPr lang="ru-RU" sz="2400" dirty="0"/>
              <a:t> получили от </a:t>
            </a:r>
            <a:r>
              <a:rPr lang="ru-RU" sz="2400" dirty="0" err="1"/>
              <a:t>традиционния</a:t>
            </a:r>
            <a:r>
              <a:rPr lang="ru-RU" sz="2400" dirty="0"/>
              <a:t> </a:t>
            </a:r>
            <a:r>
              <a:rPr lang="ru-RU" sz="2400" dirty="0" err="1"/>
              <a:t>тютюнев</a:t>
            </a:r>
            <a:r>
              <a:rPr lang="ru-RU" sz="2400" dirty="0"/>
              <a:t> продукт.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8286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1889" y="3872137"/>
            <a:ext cx="10251197" cy="2885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Въпреки</a:t>
            </a:r>
            <a:r>
              <a:rPr lang="ru-RU" sz="2000" dirty="0" smtClean="0"/>
              <a:t>, </a:t>
            </a:r>
            <a:r>
              <a:rPr lang="ru-RU" sz="2000" dirty="0"/>
              <a:t>че са </a:t>
            </a:r>
            <a:r>
              <a:rPr lang="ru-RU" sz="2000" dirty="0" err="1"/>
              <a:t>рекламирани</a:t>
            </a:r>
            <a:r>
              <a:rPr lang="ru-RU" sz="2000" dirty="0"/>
              <a:t> като </a:t>
            </a:r>
            <a:r>
              <a:rPr lang="ru-RU" sz="2000" dirty="0" err="1"/>
              <a:t>помощно</a:t>
            </a:r>
            <a:r>
              <a:rPr lang="ru-RU" sz="2000" dirty="0"/>
              <a:t> средство за </a:t>
            </a:r>
            <a:r>
              <a:rPr lang="ru-RU" sz="2000" dirty="0" err="1"/>
              <a:t>отказване</a:t>
            </a:r>
            <a:r>
              <a:rPr lang="ru-RU" sz="2000" dirty="0"/>
              <a:t> от </a:t>
            </a:r>
            <a:r>
              <a:rPr lang="ru-RU" sz="2000" dirty="0" err="1"/>
              <a:t>тютюнопушенето</a:t>
            </a:r>
            <a:r>
              <a:rPr lang="ru-RU" sz="2000" dirty="0"/>
              <a:t>, </a:t>
            </a:r>
            <a:r>
              <a:rPr lang="ru-RU" sz="2000" dirty="0" err="1"/>
              <a:t>електронните</a:t>
            </a:r>
            <a:r>
              <a:rPr lang="ru-RU" sz="2000" dirty="0"/>
              <a:t> </a:t>
            </a:r>
            <a:r>
              <a:rPr lang="ru-RU" sz="2000" dirty="0" err="1"/>
              <a:t>цигари</a:t>
            </a:r>
            <a:r>
              <a:rPr lang="ru-RU" sz="2000" dirty="0"/>
              <a:t> не са получили </a:t>
            </a:r>
            <a:r>
              <a:rPr lang="ru-RU" sz="2000"/>
              <a:t>одобрение </a:t>
            </a:r>
            <a:r>
              <a:rPr lang="ru-RU" sz="2000" smtClean="0"/>
              <a:t>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/>
              <a:t>устройства за </a:t>
            </a:r>
            <a:r>
              <a:rPr lang="ru-RU" sz="2000" dirty="0" err="1"/>
              <a:t>отказване</a:t>
            </a:r>
            <a:r>
              <a:rPr lang="ru-RU" sz="2000" dirty="0"/>
              <a:t> от </a:t>
            </a:r>
            <a:r>
              <a:rPr lang="ru-RU" sz="2000" dirty="0" err="1"/>
              <a:t>тютюнопушенето</a:t>
            </a:r>
            <a:r>
              <a:rPr lang="ru-RU" sz="2000" dirty="0"/>
              <a:t>. </a:t>
            </a:r>
            <a:r>
              <a:rPr lang="ru-RU" sz="2000" dirty="0" err="1"/>
              <a:t>Скорошно</a:t>
            </a:r>
            <a:r>
              <a:rPr lang="ru-RU" sz="2000" dirty="0"/>
              <a:t> </a:t>
            </a:r>
            <a:r>
              <a:rPr lang="ru-RU" sz="2000" dirty="0" err="1"/>
              <a:t>проучване</a:t>
            </a:r>
            <a:r>
              <a:rPr lang="ru-RU" sz="2000" dirty="0"/>
              <a:t> установи, че </a:t>
            </a:r>
            <a:r>
              <a:rPr lang="ru-RU" sz="2000" dirty="0" err="1"/>
              <a:t>повечето</a:t>
            </a:r>
            <a:r>
              <a:rPr lang="ru-RU" sz="2000" dirty="0"/>
              <a:t> хора,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възнамеряват</a:t>
            </a:r>
            <a:r>
              <a:rPr lang="ru-RU" sz="2000" dirty="0"/>
              <a:t> да </a:t>
            </a:r>
            <a:r>
              <a:rPr lang="ru-RU" sz="2000" dirty="0" err="1"/>
              <a:t>използват</a:t>
            </a:r>
            <a:r>
              <a:rPr lang="ru-RU" sz="2000" dirty="0"/>
              <a:t> </a:t>
            </a:r>
            <a:r>
              <a:rPr lang="ru-RU" sz="2000" dirty="0" err="1"/>
              <a:t>електронни</a:t>
            </a:r>
            <a:r>
              <a:rPr lang="ru-RU" sz="2000" dirty="0"/>
              <a:t> </a:t>
            </a:r>
            <a:r>
              <a:rPr lang="ru-RU" sz="2000" dirty="0" err="1"/>
              <a:t>цигари</a:t>
            </a:r>
            <a:r>
              <a:rPr lang="ru-RU" sz="2000" dirty="0"/>
              <a:t>, за да се </a:t>
            </a:r>
            <a:r>
              <a:rPr lang="ru-RU" sz="2000" dirty="0" err="1"/>
              <a:t>откажат</a:t>
            </a:r>
            <a:r>
              <a:rPr lang="ru-RU" sz="2000" dirty="0"/>
              <a:t> от </a:t>
            </a:r>
            <a:r>
              <a:rPr lang="ru-RU" sz="2000" dirty="0" err="1"/>
              <a:t>никотиновия</a:t>
            </a:r>
            <a:r>
              <a:rPr lang="ru-RU" sz="2000" dirty="0"/>
              <a:t> </a:t>
            </a:r>
            <a:r>
              <a:rPr lang="ru-RU" sz="2000" dirty="0" err="1"/>
              <a:t>навик</a:t>
            </a:r>
            <a:r>
              <a:rPr lang="ru-RU" sz="2000" dirty="0"/>
              <a:t>, в </a:t>
            </a:r>
            <a:r>
              <a:rPr lang="ru-RU" sz="2000" dirty="0" err="1"/>
              <a:t>крайна</a:t>
            </a:r>
            <a:r>
              <a:rPr lang="ru-RU" sz="2000" dirty="0"/>
              <a:t> сметка </a:t>
            </a:r>
            <a:r>
              <a:rPr lang="ru-RU" sz="2000" dirty="0" err="1"/>
              <a:t>продължават</a:t>
            </a:r>
            <a:r>
              <a:rPr lang="ru-RU" sz="2000" dirty="0"/>
              <a:t> да </a:t>
            </a:r>
            <a:r>
              <a:rPr lang="ru-RU" sz="2000" dirty="0" err="1"/>
              <a:t>използват</a:t>
            </a:r>
            <a:r>
              <a:rPr lang="ru-RU" sz="2000" dirty="0"/>
              <a:t> и </a:t>
            </a:r>
            <a:r>
              <a:rPr lang="ru-RU" sz="2000" dirty="0" err="1"/>
              <a:t>традиционни</a:t>
            </a:r>
            <a:r>
              <a:rPr lang="ru-RU" sz="2000" dirty="0"/>
              <a:t> и </a:t>
            </a:r>
            <a:r>
              <a:rPr lang="ru-RU" sz="2000" dirty="0" err="1"/>
              <a:t>електронни</a:t>
            </a:r>
            <a:r>
              <a:rPr lang="ru-RU" sz="2000" dirty="0"/>
              <a:t> </a:t>
            </a:r>
            <a:r>
              <a:rPr lang="ru-RU" sz="2000" dirty="0" err="1"/>
              <a:t>цигари</a:t>
            </a:r>
            <a:r>
              <a:rPr lang="ru-RU" sz="2000" dirty="0"/>
              <a:t>. Т.е. </a:t>
            </a:r>
            <a:r>
              <a:rPr lang="ru-RU" sz="2000" dirty="0" err="1"/>
              <a:t>новите</a:t>
            </a:r>
            <a:r>
              <a:rPr lang="ru-RU" sz="2000" dirty="0"/>
              <a:t> </a:t>
            </a:r>
            <a:r>
              <a:rPr lang="ru-RU" sz="2000" dirty="0" err="1"/>
              <a:t>видове</a:t>
            </a:r>
            <a:r>
              <a:rPr lang="ru-RU" sz="2000" dirty="0"/>
              <a:t> </a:t>
            </a:r>
            <a:r>
              <a:rPr lang="ru-RU" sz="2000" dirty="0" err="1"/>
              <a:t>пушене</a:t>
            </a:r>
            <a:r>
              <a:rPr lang="ru-RU" sz="2000" dirty="0"/>
              <a:t> не </a:t>
            </a:r>
            <a:r>
              <a:rPr lang="ru-RU" sz="2000" dirty="0" err="1"/>
              <a:t>могат</a:t>
            </a:r>
            <a:r>
              <a:rPr lang="ru-RU" sz="2000" dirty="0"/>
              <a:t> да се </a:t>
            </a:r>
            <a:r>
              <a:rPr lang="ru-RU" sz="2000" dirty="0" err="1"/>
              <a:t>използват</a:t>
            </a:r>
            <a:r>
              <a:rPr lang="ru-RU" sz="2000" dirty="0"/>
              <a:t> за </a:t>
            </a:r>
            <a:r>
              <a:rPr lang="ru-RU" sz="2000" dirty="0" err="1"/>
              <a:t>отказване</a:t>
            </a:r>
            <a:r>
              <a:rPr lang="ru-RU" sz="2000" dirty="0"/>
              <a:t> на </a:t>
            </a:r>
            <a:r>
              <a:rPr lang="ru-RU" sz="2000" dirty="0" err="1"/>
              <a:t>тютюнопушенето</a:t>
            </a:r>
            <a:r>
              <a:rPr lang="ru-RU" sz="2000" dirty="0"/>
              <a:t>.</a:t>
            </a:r>
            <a:endParaRPr lang="bg-BG" sz="2000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FC6BF5F-0F6A-5E8C-A22F-FA27922A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53" y="206065"/>
            <a:ext cx="5743575" cy="3524250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94B554FE-6805-DC90-5C68-00DF8EE06BCE}"/>
              </a:ext>
            </a:extLst>
          </p:cNvPr>
          <p:cNvSpPr txBox="1"/>
          <p:nvPr/>
        </p:nvSpPr>
        <p:spPr>
          <a:xfrm>
            <a:off x="457199" y="970156"/>
            <a:ext cx="4293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b="1" dirty="0" smtClean="0"/>
              <a:t>4. </a:t>
            </a:r>
            <a:r>
              <a:rPr lang="ru-RU" sz="2400" b="1" dirty="0" err="1"/>
              <a:t>Електронните</a:t>
            </a:r>
            <a:r>
              <a:rPr lang="ru-RU" sz="2400" b="1" dirty="0"/>
              <a:t> </a:t>
            </a:r>
            <a:r>
              <a:rPr lang="ru-RU" sz="2400" b="1" dirty="0" err="1"/>
              <a:t>цигари</a:t>
            </a:r>
            <a:r>
              <a:rPr lang="ru-RU" sz="2400" b="1" dirty="0"/>
              <a:t> не са </a:t>
            </a:r>
            <a:r>
              <a:rPr lang="ru-RU" sz="2400" b="1" dirty="0" err="1"/>
              <a:t>най-доброто</a:t>
            </a:r>
            <a:r>
              <a:rPr lang="ru-RU" sz="2400" b="1" dirty="0"/>
              <a:t> средство за </a:t>
            </a:r>
            <a:r>
              <a:rPr lang="ru-RU" sz="2400" b="1" dirty="0" err="1"/>
              <a:t>отказване</a:t>
            </a:r>
            <a:r>
              <a:rPr lang="ru-RU" sz="2400" b="1" dirty="0"/>
              <a:t> от </a:t>
            </a:r>
            <a:r>
              <a:rPr lang="ru-RU" sz="2400" b="1" dirty="0" err="1"/>
              <a:t>тютюнопушенето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57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26974" y="836342"/>
            <a:ext cx="9565962" cy="5397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5. </a:t>
            </a:r>
            <a:r>
              <a:rPr lang="ru-RU" sz="2400" b="1" dirty="0" err="1" smtClean="0">
                <a:solidFill>
                  <a:srgbClr val="FF0000"/>
                </a:solidFill>
              </a:rPr>
              <a:t>Младото</a:t>
            </a:r>
            <a:r>
              <a:rPr lang="ru-RU" sz="2400" b="1" dirty="0" smtClean="0"/>
              <a:t> </a:t>
            </a:r>
            <a:r>
              <a:rPr lang="ru-RU" sz="2400" b="1" dirty="0"/>
              <a:t>поколение се </a:t>
            </a:r>
            <a:r>
              <a:rPr lang="ru-RU" sz="2400" b="1" dirty="0" err="1"/>
              <a:t>пристрастява</a:t>
            </a:r>
            <a:r>
              <a:rPr lang="ru-RU" sz="2400" b="1" dirty="0"/>
              <a:t> </a:t>
            </a:r>
            <a:r>
              <a:rPr lang="ru-RU" sz="2400" b="1" dirty="0" err="1"/>
              <a:t>към</a:t>
            </a:r>
            <a:r>
              <a:rPr lang="ru-RU" sz="2400" b="1" dirty="0"/>
              <a:t> никотина.</a:t>
            </a:r>
          </a:p>
          <a:p>
            <a:pPr marL="0" indent="0">
              <a:buNone/>
            </a:pPr>
            <a:r>
              <a:rPr lang="ru-RU" sz="2200" dirty="0"/>
              <a:t>Сред </a:t>
            </a:r>
            <a:r>
              <a:rPr lang="ru-RU" sz="2200" dirty="0" err="1"/>
              <a:t>младите</a:t>
            </a:r>
            <a:r>
              <a:rPr lang="ru-RU" sz="2200" dirty="0"/>
              <a:t> хора, </a:t>
            </a:r>
            <a:r>
              <a:rPr lang="ru-RU" sz="2200" dirty="0" err="1"/>
              <a:t>електронните</a:t>
            </a:r>
            <a:r>
              <a:rPr lang="ru-RU" sz="2200" dirty="0"/>
              <a:t> </a:t>
            </a:r>
            <a:r>
              <a:rPr lang="ru-RU" sz="2200" dirty="0" err="1"/>
              <a:t>цигари</a:t>
            </a:r>
            <a:r>
              <a:rPr lang="ru-RU" sz="2200" dirty="0"/>
              <a:t>, </a:t>
            </a:r>
            <a:r>
              <a:rPr lang="ru-RU" sz="2200" dirty="0" err="1"/>
              <a:t>са</a:t>
            </a:r>
            <a:r>
              <a:rPr lang="ru-RU" sz="2200" dirty="0"/>
              <a:t> </a:t>
            </a:r>
            <a:r>
              <a:rPr lang="ru-RU" sz="2200" dirty="0" err="1"/>
              <a:t>по-популярни</a:t>
            </a:r>
            <a:r>
              <a:rPr lang="ru-RU" sz="2200" dirty="0"/>
              <a:t> от </a:t>
            </a:r>
            <a:r>
              <a:rPr lang="ru-RU" sz="2200" dirty="0" err="1"/>
              <a:t>всеки</a:t>
            </a:r>
            <a:r>
              <a:rPr lang="ru-RU" sz="2200" dirty="0"/>
              <a:t> традиционен </a:t>
            </a:r>
            <a:r>
              <a:rPr lang="ru-RU" sz="2200" dirty="0" err="1"/>
              <a:t>тютюнев</a:t>
            </a:r>
            <a:r>
              <a:rPr lang="ru-RU" sz="2200" dirty="0"/>
              <a:t> продукт. </a:t>
            </a:r>
          </a:p>
          <a:p>
            <a:pPr marL="0" indent="0">
              <a:buNone/>
            </a:pPr>
            <a:r>
              <a:rPr lang="ru-RU" sz="2200" dirty="0" err="1"/>
              <a:t>Има</a:t>
            </a:r>
            <a:r>
              <a:rPr lang="ru-RU" sz="2200" dirty="0"/>
              <a:t> </a:t>
            </a:r>
            <a:r>
              <a:rPr lang="ru-RU" sz="2200" dirty="0" err="1"/>
              <a:t>поне</a:t>
            </a:r>
            <a:r>
              <a:rPr lang="ru-RU" sz="2200" dirty="0"/>
              <a:t> три причини, </a:t>
            </a:r>
            <a:r>
              <a:rPr lang="ru-RU" sz="2200" dirty="0" err="1"/>
              <a:t>поради</a:t>
            </a:r>
            <a:r>
              <a:rPr lang="ru-RU" sz="2200" dirty="0"/>
              <a:t> </a:t>
            </a:r>
            <a:r>
              <a:rPr lang="ru-RU" sz="2200" dirty="0" err="1"/>
              <a:t>които</a:t>
            </a:r>
            <a:r>
              <a:rPr lang="ru-RU" sz="2200" dirty="0"/>
              <a:t> </a:t>
            </a:r>
            <a:r>
              <a:rPr lang="ru-RU" sz="2200" dirty="0" err="1"/>
              <a:t>електронните</a:t>
            </a:r>
            <a:r>
              <a:rPr lang="ru-RU" sz="2200" dirty="0"/>
              <a:t> </a:t>
            </a:r>
            <a:r>
              <a:rPr lang="ru-RU" sz="2200" dirty="0" err="1"/>
              <a:t>цигари</a:t>
            </a:r>
            <a:r>
              <a:rPr lang="ru-RU" sz="2200" dirty="0"/>
              <a:t> </a:t>
            </a:r>
            <a:r>
              <a:rPr lang="ru-RU" sz="2200" dirty="0" err="1"/>
              <a:t>могат</a:t>
            </a:r>
            <a:r>
              <a:rPr lang="ru-RU" sz="2200" dirty="0"/>
              <a:t> да </a:t>
            </a:r>
            <a:r>
              <a:rPr lang="ru-RU" sz="2200" dirty="0" err="1"/>
              <a:t>бъдат</a:t>
            </a:r>
            <a:r>
              <a:rPr lang="ru-RU" sz="2200" dirty="0"/>
              <a:t> </a:t>
            </a:r>
            <a:r>
              <a:rPr lang="ru-RU" sz="2200" dirty="0" err="1"/>
              <a:t>особено</a:t>
            </a:r>
            <a:r>
              <a:rPr lang="ru-RU" sz="2200" dirty="0"/>
              <a:t> </a:t>
            </a:r>
            <a:r>
              <a:rPr lang="ru-RU" sz="2200" dirty="0" err="1"/>
              <a:t>привлекателни</a:t>
            </a:r>
            <a:r>
              <a:rPr lang="ru-RU" sz="2200" dirty="0"/>
              <a:t> за </a:t>
            </a:r>
            <a:r>
              <a:rPr lang="ru-RU" sz="2200" dirty="0" err="1"/>
              <a:t>младите</a:t>
            </a:r>
            <a:r>
              <a:rPr lang="ru-RU" sz="2200" dirty="0"/>
              <a:t> хора.</a:t>
            </a:r>
          </a:p>
          <a:p>
            <a:pPr marL="0" indent="0">
              <a:buNone/>
            </a:pPr>
            <a:r>
              <a:rPr lang="ru-RU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Първо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/>
              <a:t>много </a:t>
            </a:r>
            <a:r>
              <a:rPr lang="ru-RU" sz="2200" dirty="0" err="1"/>
              <a:t>тийнейджъри</a:t>
            </a:r>
            <a:r>
              <a:rPr lang="ru-RU" sz="2200" dirty="0"/>
              <a:t> </a:t>
            </a:r>
            <a:r>
              <a:rPr lang="ru-RU" sz="2200" dirty="0" err="1"/>
              <a:t>вярват</a:t>
            </a:r>
            <a:r>
              <a:rPr lang="ru-RU" sz="2200" dirty="0"/>
              <a:t>, че </a:t>
            </a:r>
            <a:r>
              <a:rPr lang="ru-RU" sz="2200" dirty="0" err="1"/>
              <a:t>вейпинга</a:t>
            </a:r>
            <a:r>
              <a:rPr lang="ru-RU" sz="2200" dirty="0"/>
              <a:t> е </a:t>
            </a:r>
            <a:r>
              <a:rPr lang="ru-RU" sz="2200" dirty="0" err="1"/>
              <a:t>по-малко</a:t>
            </a:r>
            <a:r>
              <a:rPr lang="ru-RU" sz="2200" dirty="0"/>
              <a:t> вреден от </a:t>
            </a:r>
            <a:r>
              <a:rPr lang="ru-RU" sz="2200" dirty="0" err="1"/>
              <a:t>пушенето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</a:t>
            </a:r>
            <a:r>
              <a:rPr lang="ru-RU" sz="2200" u="sng" dirty="0"/>
              <a:t>, </a:t>
            </a:r>
            <a:r>
              <a:rPr lang="ru-RU" sz="2200" dirty="0" err="1"/>
              <a:t>електронните</a:t>
            </a:r>
            <a:r>
              <a:rPr lang="ru-RU" sz="2200" dirty="0"/>
              <a:t> </a:t>
            </a:r>
            <a:r>
              <a:rPr lang="ru-RU" sz="2200" dirty="0" err="1"/>
              <a:t>цигари</a:t>
            </a:r>
            <a:r>
              <a:rPr lang="ru-RU" sz="2200" dirty="0"/>
              <a:t> </a:t>
            </a:r>
            <a:r>
              <a:rPr lang="ru-RU" sz="2200" dirty="0" err="1"/>
              <a:t>имат</a:t>
            </a:r>
            <a:r>
              <a:rPr lang="ru-RU" sz="2200" dirty="0"/>
              <a:t> </a:t>
            </a:r>
            <a:r>
              <a:rPr lang="ru-RU" sz="2200" dirty="0" err="1"/>
              <a:t>по-ниска</a:t>
            </a:r>
            <a:r>
              <a:rPr lang="ru-RU" sz="2200" dirty="0"/>
              <a:t> цена за </a:t>
            </a:r>
            <a:r>
              <a:rPr lang="ru-RU" sz="2200" dirty="0" err="1"/>
              <a:t>употреба</a:t>
            </a:r>
            <a:r>
              <a:rPr lang="ru-RU" sz="2200" dirty="0"/>
              <a:t> от </a:t>
            </a:r>
            <a:r>
              <a:rPr lang="ru-RU" sz="2200" dirty="0" err="1"/>
              <a:t>традиционните</a:t>
            </a:r>
            <a:r>
              <a:rPr lang="ru-RU" sz="2200" dirty="0"/>
              <a:t> </a:t>
            </a:r>
            <a:r>
              <a:rPr lang="ru-RU" sz="2200" dirty="0" err="1"/>
              <a:t>цигари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Трето</a:t>
            </a:r>
            <a:r>
              <a:rPr lang="ru-RU" sz="2200" u="sng" dirty="0"/>
              <a:t>, </a:t>
            </a:r>
            <a:r>
              <a:rPr lang="ru-RU" sz="2200" dirty="0" err="1"/>
              <a:t>младежите</a:t>
            </a:r>
            <a:r>
              <a:rPr lang="ru-RU" sz="2200" dirty="0"/>
              <a:t> и </a:t>
            </a:r>
            <a:r>
              <a:rPr lang="ru-RU" sz="2200" dirty="0" err="1"/>
              <a:t>възрастните</a:t>
            </a:r>
            <a:r>
              <a:rPr lang="ru-RU" sz="2200" dirty="0"/>
              <a:t> </a:t>
            </a:r>
            <a:r>
              <a:rPr lang="ru-RU" sz="2200" dirty="0" err="1"/>
              <a:t>намират</a:t>
            </a:r>
            <a:r>
              <a:rPr lang="ru-RU" sz="2200" dirty="0"/>
              <a:t> </a:t>
            </a:r>
            <a:r>
              <a:rPr lang="ru-RU" sz="2200" dirty="0" err="1"/>
              <a:t>липсата</a:t>
            </a:r>
            <a:r>
              <a:rPr lang="ru-RU" sz="2200" dirty="0"/>
              <a:t> на </a:t>
            </a:r>
            <a:r>
              <a:rPr lang="ru-RU" sz="2200" dirty="0" err="1"/>
              <a:t>дим</a:t>
            </a:r>
            <a:r>
              <a:rPr lang="ru-RU" sz="2200" dirty="0"/>
              <a:t> за </a:t>
            </a:r>
            <a:r>
              <a:rPr lang="ru-RU" sz="2200" dirty="0" err="1"/>
              <a:t>привлекателна</a:t>
            </a:r>
            <a:r>
              <a:rPr lang="ru-RU" sz="2200" dirty="0"/>
              <a:t>. Без </a:t>
            </a:r>
            <a:r>
              <a:rPr lang="ru-RU" sz="2200" dirty="0" err="1"/>
              <a:t>миризма</a:t>
            </a:r>
            <a:r>
              <a:rPr lang="ru-RU" sz="2200" dirty="0"/>
              <a:t>, </a:t>
            </a:r>
            <a:r>
              <a:rPr lang="ru-RU" sz="2200" dirty="0" err="1"/>
              <a:t>електронните</a:t>
            </a:r>
            <a:r>
              <a:rPr lang="ru-RU" sz="2200" dirty="0"/>
              <a:t> </a:t>
            </a:r>
            <a:r>
              <a:rPr lang="ru-RU" sz="2200" dirty="0" err="1"/>
              <a:t>цигари</a:t>
            </a:r>
            <a:r>
              <a:rPr lang="ru-RU" sz="2200" dirty="0"/>
              <a:t> </a:t>
            </a:r>
            <a:r>
              <a:rPr lang="ru-RU" sz="2200" dirty="0" err="1"/>
              <a:t>намаляват</a:t>
            </a:r>
            <a:r>
              <a:rPr lang="ru-RU" sz="2200" dirty="0"/>
              <a:t> част от стигмата на </a:t>
            </a:r>
            <a:r>
              <a:rPr lang="ru-RU" sz="2200" dirty="0" err="1"/>
              <a:t>тютюнопушенето</a:t>
            </a:r>
            <a:r>
              <a:rPr lang="ru-RU" sz="2200" dirty="0"/>
              <a:t>.</a:t>
            </a:r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2935410206"/>
      </p:ext>
    </p:extLst>
  </p:cSld>
  <p:clrMapOvr>
    <a:masterClrMapping/>
  </p:clrMapOvr>
</p:sld>
</file>

<file path=ppt/theme/theme1.xml><?xml version="1.0" encoding="utf-8"?>
<a:theme xmlns:a="http://schemas.openxmlformats.org/drawingml/2006/main" name="Изглед">
  <a:themeElements>
    <a:clrScheme name="Изгле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Изгле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гле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TM03457515[[fn=Изглед]]</Template>
  <TotalTime>904</TotalTime>
  <Words>961</Words>
  <Application>Microsoft Office PowerPoint</Application>
  <PresentationFormat>Широк екран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20" baseType="lpstr">
      <vt:lpstr>Algerian</vt:lpstr>
      <vt:lpstr>Arial</vt:lpstr>
      <vt:lpstr>Century Schoolbook</vt:lpstr>
      <vt:lpstr>Roboto</vt:lpstr>
      <vt:lpstr>Wingdings 2</vt:lpstr>
      <vt:lpstr>Изглед</vt:lpstr>
      <vt:lpstr>31–ви май Ден без тютюнев дим</vt:lpstr>
      <vt:lpstr> ВЕЙПИНГ</vt:lpstr>
      <vt:lpstr>Презентация на PowerPoint</vt:lpstr>
      <vt:lpstr>ВЕЙПИНГ</vt:lpstr>
      <vt:lpstr>ВЕЙПИНГ</vt:lpstr>
      <vt:lpstr>ВЕЙПИНГ</vt:lpstr>
      <vt:lpstr>ВЕЙПИНГ</vt:lpstr>
      <vt:lpstr>Презентация на PowerPoint</vt:lpstr>
      <vt:lpstr>Презентация на PowerPoint</vt:lpstr>
      <vt:lpstr>ВЕЙПИНГ</vt:lpstr>
      <vt:lpstr>Презентация на PowerPoint</vt:lpstr>
      <vt:lpstr>Презентация на PowerPoint</vt:lpstr>
      <vt:lpstr>ВЕЙПИНГ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31-ви МАЙ  ДЕН БЕЗ ТЮТЮНЕВ ДИМ</dc:title>
  <dc:creator>RZI-Pleven</dc:creator>
  <cp:lastModifiedBy>User</cp:lastModifiedBy>
  <cp:revision>46</cp:revision>
  <dcterms:created xsi:type="dcterms:W3CDTF">2024-05-22T08:48:38Z</dcterms:created>
  <dcterms:modified xsi:type="dcterms:W3CDTF">2024-05-27T07:06:36Z</dcterms:modified>
</cp:coreProperties>
</file>